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67" r:id="rId2"/>
    <p:sldId id="268" r:id="rId3"/>
    <p:sldId id="258" r:id="rId4"/>
    <p:sldId id="259" r:id="rId5"/>
    <p:sldId id="260" r:id="rId6"/>
    <p:sldId id="261" r:id="rId7"/>
    <p:sldId id="262" r:id="rId8"/>
    <p:sldId id="263" r:id="rId9"/>
    <p:sldId id="264" r:id="rId10"/>
    <p:sldId id="265" r:id="rId11"/>
    <p:sldId id="266"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1pPr>
    <a:lvl2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2pPr>
    <a:lvl3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3pPr>
    <a:lvl4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4pPr>
    <a:lvl5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5pPr>
    <a:lvl6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6pPr>
    <a:lvl7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7pPr>
    <a:lvl8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8pPr>
    <a:lvl9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Avenir Next Demi Bold"/>
          <a:ea typeface="Avenir Next Demi Bold"/>
          <a:cs typeface="Avenir Next Demi Bold"/>
        </a:font>
        <a:srgbClr val="2A2927"/>
      </a:tcTxStyle>
      <a:tcStyle>
        <a:tcBdr>
          <a:left>
            <a:ln w="12700" cap="flat">
              <a:solidFill>
                <a:srgbClr val="514F48">
                  <a:alpha val="80000"/>
                </a:srgbClr>
              </a:solidFill>
              <a:custDash>
                <a:ds d="200000" sp="200000"/>
              </a:custDash>
              <a:miter lim="400000"/>
            </a:ln>
          </a:left>
          <a:right>
            <a:ln w="12700" cap="flat">
              <a:solidFill>
                <a:srgbClr val="514F48">
                  <a:alpha val="80000"/>
                </a:srgbClr>
              </a:solidFill>
              <a:custDash>
                <a:ds d="200000" sp="200000"/>
              </a:custDash>
              <a:miter lim="400000"/>
            </a:ln>
          </a:right>
          <a:top>
            <a:ln w="12700" cap="flat">
              <a:solidFill>
                <a:srgbClr val="514F48">
                  <a:alpha val="80000"/>
                </a:srgbClr>
              </a:solidFill>
              <a:custDash>
                <a:ds d="200000" sp="200000"/>
              </a:custDash>
              <a:miter lim="400000"/>
            </a:ln>
          </a:top>
          <a:bottom>
            <a:ln w="12700" cap="flat">
              <a:solidFill>
                <a:srgbClr val="514F48">
                  <a:alpha val="80000"/>
                </a:srgbClr>
              </a:solidFill>
              <a:custDash>
                <a:ds d="200000" sp="200000"/>
              </a:custDash>
              <a:miter lim="400000"/>
            </a:ln>
          </a:bottom>
          <a:insideH>
            <a:ln w="12700" cap="flat">
              <a:solidFill>
                <a:srgbClr val="514F48">
                  <a:alpha val="80000"/>
                </a:srgbClr>
              </a:solidFill>
              <a:custDash>
                <a:ds d="200000" sp="200000"/>
              </a:custDash>
              <a:miter lim="400000"/>
            </a:ln>
          </a:insideH>
          <a:insideV>
            <a:ln w="12700" cap="flat">
              <a:solidFill>
                <a:srgbClr val="514F48">
                  <a:alpha val="80000"/>
                </a:srgbClr>
              </a:solidFill>
              <a:custDash>
                <a:ds d="200000" sp="200000"/>
              </a:custDash>
              <a:miter lim="400000"/>
            </a:ln>
          </a:insideV>
        </a:tcBdr>
        <a:fill>
          <a:noFill/>
        </a:fill>
      </a:tcStyle>
    </a:wholeTbl>
    <a:band2H>
      <a:tcTxStyle/>
      <a:tcStyle>
        <a:tcBdr/>
        <a:fill>
          <a:solidFill>
            <a:srgbClr val="D2D1C3">
              <a:alpha val="25000"/>
            </a:srgbClr>
          </a:solidFill>
        </a:fill>
      </a:tcStyle>
    </a:band2H>
    <a:firstCol>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12700" cap="flat">
              <a:solidFill>
                <a:srgbClr val="514F48">
                  <a:alpha val="80000"/>
                </a:srgbClr>
              </a:solidFill>
              <a:prstDash val="solid"/>
              <a:miter lim="400000"/>
            </a:ln>
          </a:top>
          <a:bottom>
            <a:ln w="127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25400" cap="flat">
              <a:solidFill>
                <a:srgbClr val="514F48">
                  <a:alpha val="80000"/>
                </a:srgbClr>
              </a:solidFill>
              <a:prstDash val="solid"/>
              <a:miter lim="400000"/>
            </a:ln>
          </a:top>
          <a:bottom>
            <a:ln w="127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12700" cap="flat">
              <a:solidFill>
                <a:srgbClr val="514F48">
                  <a:alpha val="80000"/>
                </a:srgbClr>
              </a:solidFill>
              <a:prstDash val="solid"/>
              <a:miter lim="400000"/>
            </a:ln>
          </a:top>
          <a:bottom>
            <a:ln w="254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wholeTbl>
    <a:band2H>
      <a:tcTxStyle/>
      <a:tcStyle>
        <a:tcBdr/>
        <a:fill>
          <a:blipFill rotWithShape="1">
            <a:blip xmlns:r="http://schemas.openxmlformats.org/officeDocument/2006/relationships" r:embed="rId1"/>
            <a:srcRect/>
            <a:tile tx="0" ty="0" sx="100000" sy="100000" flip="none" algn="tl"/>
          </a:blipFill>
        </a:fill>
      </a:tcStyle>
    </a:band2H>
    <a:firstCol>
      <a:tcTxStyle b="on" i="off">
        <a:font>
          <a:latin typeface="Avenir Next Demi Bold"/>
          <a:ea typeface="Avenir Next Demi Bold"/>
          <a:cs typeface="Avenir Next Demi Bold"/>
        </a:font>
        <a:srgbClr val="2A2927"/>
      </a:tcTxStyle>
      <a:tcStyle>
        <a:tcBdr>
          <a:left>
            <a:ln w="254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Col>
    <a:lastRow>
      <a:tcTxStyle b="on" i="off">
        <a:font>
          <a:latin typeface="Avenir Next Demi Bold"/>
          <a:ea typeface="Avenir Next Demi Bold"/>
          <a:cs typeface="Avenir Next Demi Bold"/>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lastRow>
    <a:firstRow>
      <a:tcTxStyle b="on" i="off">
        <a:font>
          <a:latin typeface="Avenir Next Demi Bold"/>
          <a:ea typeface="Avenir Next Demi Bold"/>
          <a:cs typeface="Avenir Next Demi Bold"/>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wholeTbl>
    <a:band2H>
      <a:tcTxStyle/>
      <a:tcStyle>
        <a:tcBdr/>
        <a:fill>
          <a:solidFill>
            <a:srgbClr val="D2D1C3">
              <a:alpha val="25000"/>
            </a:srgbClr>
          </a:solidFill>
        </a:fill>
      </a:tcStyle>
    </a:band2H>
    <a:firstCol>
      <a:tcTxStyle b="off" i="off">
        <a:font>
          <a:latin typeface="Avenir Next Medium"/>
          <a:ea typeface="Avenir Next Medium"/>
          <a:cs typeface="Avenir Next Medium"/>
        </a:font>
        <a:srgbClr val="2A2927"/>
      </a:tcTxStyle>
      <a:tcStyle>
        <a:tcBdr>
          <a:left>
            <a:ln w="25400" cap="flat">
              <a:solidFill>
                <a:srgbClr val="737269">
                  <a:alpha val="80000"/>
                </a:srgbClr>
              </a:solidFill>
              <a:prstDash val="solid"/>
              <a:miter lim="400000"/>
            </a:ln>
          </a:left>
          <a:right>
            <a:ln w="254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Col>
    <a:lastRow>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lastRow>
    <a:firstRow>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2A2927"/>
      </a:tcTxStyle>
      <a:tcStyle>
        <a:tcBdr>
          <a:left>
            <a:ln w="12700" cap="flat">
              <a:noFill/>
              <a:miter lim="400000"/>
            </a:ln>
          </a:left>
          <a:right>
            <a:ln w="12700" cap="flat">
              <a:noFill/>
              <a:miter lim="400000"/>
            </a:ln>
          </a:right>
          <a:top>
            <a:ln w="127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wholeTbl>
    <a:band2H>
      <a:tcTxStyle/>
      <a:tcStyle>
        <a:tcBdr/>
        <a:fill>
          <a:solidFill>
            <a:srgbClr val="D2D1C3">
              <a:alpha val="25000"/>
            </a:srgbClr>
          </a:solidFill>
        </a:fill>
      </a:tcStyle>
    </a:band2H>
    <a:firstCol>
      <a:tcTxStyle b="on" i="off">
        <a:font>
          <a:latin typeface="Avenir Next Demi Bold"/>
          <a:ea typeface="Avenir Next Demi Bold"/>
          <a:cs typeface="Avenir Next Demi Bold"/>
        </a:font>
        <a:srgbClr val="FFFFFF"/>
      </a:tcTxStyle>
      <a:tcStyle>
        <a:tcBdr>
          <a:left>
            <a:ln w="12700" cap="flat">
              <a:solidFill>
                <a:srgbClr val="000000">
                  <a:alpha val="70000"/>
                </a:srgbClr>
              </a:solidFill>
              <a:prstDash val="solid"/>
              <a:miter lim="400000"/>
            </a:ln>
          </a:left>
          <a:right>
            <a:ln w="25400" cap="flat">
              <a:solidFill>
                <a:srgbClr val="000000">
                  <a:alpha val="70000"/>
                </a:srgbClr>
              </a:solidFill>
              <a:prstDash val="solid"/>
              <a:miter lim="400000"/>
            </a:ln>
          </a:right>
          <a:top>
            <a:ln w="127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254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alpha val="70000"/>
                </a:srgbClr>
              </a:solidFill>
              <a:prstDash val="solid"/>
              <a:miter lim="400000"/>
            </a:ln>
          </a:top>
          <a:bottom>
            <a:ln w="254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Avenir Next Demi Bold"/>
          <a:ea typeface="Avenir Next Demi Bold"/>
          <a:cs typeface="Avenir Next Demi Bold"/>
        </a:font>
        <a:srgbClr val="FFFFFF"/>
      </a:tcTxStyle>
      <a:tcStyle>
        <a:tcBdr>
          <a:left>
            <a:ln w="12700" cap="flat">
              <a:solidFill>
                <a:srgbClr val="F8F8F6">
                  <a:alpha val="80000"/>
                </a:srgbClr>
              </a:solidFill>
              <a:custDash>
                <a:ds d="200000" sp="200000"/>
              </a:custDash>
              <a:miter lim="400000"/>
            </a:ln>
          </a:left>
          <a:right>
            <a:ln w="12700" cap="flat">
              <a:solidFill>
                <a:srgbClr val="F8F8F6">
                  <a:alpha val="80000"/>
                </a:srgbClr>
              </a:solidFill>
              <a:custDash>
                <a:ds d="200000" sp="200000"/>
              </a:custDash>
              <a:miter lim="400000"/>
            </a:ln>
          </a:right>
          <a:top>
            <a:ln w="12700" cap="flat">
              <a:solidFill>
                <a:srgbClr val="F8F8F6">
                  <a:alpha val="80000"/>
                </a:srgbClr>
              </a:solidFill>
              <a:custDash>
                <a:ds d="200000" sp="200000"/>
              </a:custDash>
              <a:miter lim="400000"/>
            </a:ln>
          </a:top>
          <a:bottom>
            <a:ln w="12700" cap="flat">
              <a:solidFill>
                <a:srgbClr val="F8F8F6">
                  <a:alpha val="80000"/>
                </a:srgbClr>
              </a:solidFill>
              <a:custDash>
                <a:ds d="200000" sp="200000"/>
              </a:custDash>
              <a:miter lim="400000"/>
            </a:ln>
          </a:bottom>
          <a:insideH>
            <a:ln w="12700" cap="flat">
              <a:solidFill>
                <a:srgbClr val="F8F8F6">
                  <a:alpha val="80000"/>
                </a:srgbClr>
              </a:solidFill>
              <a:custDash>
                <a:ds d="200000" sp="200000"/>
              </a:custDash>
              <a:miter lim="400000"/>
            </a:ln>
          </a:insideH>
          <a:insideV>
            <a:ln w="12700" cap="flat">
              <a:solidFill>
                <a:srgbClr val="F8F8F6">
                  <a:alpha val="80000"/>
                </a:srgbClr>
              </a:solidFill>
              <a:custDash>
                <a:ds d="200000" sp="200000"/>
              </a:custDash>
              <a:miter lim="400000"/>
            </a:ln>
          </a:insideV>
        </a:tcBdr>
        <a:fill>
          <a:solidFill>
            <a:srgbClr val="67665E">
              <a:alpha val="30000"/>
            </a:srgbClr>
          </a:solidFill>
        </a:fill>
      </a:tcStyle>
    </a:wholeTbl>
    <a:band2H>
      <a:tcTxStyle/>
      <a:tcStyle>
        <a:tcBdr/>
        <a:fill>
          <a:solidFill>
            <a:srgbClr val="67665E">
              <a:alpha val="40000"/>
            </a:srgbClr>
          </a:solidFill>
        </a:fill>
      </a:tcStyle>
    </a:band2H>
    <a:firstCol>
      <a:tcTxStyle b="on" i="off">
        <a:font>
          <a:latin typeface="Avenir Next Demi Bold"/>
          <a:ea typeface="Avenir Next Demi Bold"/>
          <a:cs typeface="Avenir Next Demi Bold"/>
        </a:font>
        <a:srgbClr val="FFFFFF"/>
      </a:tcTxStyle>
      <a:tcStyle>
        <a:tcBdr>
          <a:left>
            <a:ln w="25400" cap="flat">
              <a:solidFill>
                <a:srgbClr val="F8F8F6">
                  <a:alpha val="80000"/>
                </a:srgbClr>
              </a:solidFill>
              <a:prstDash val="solid"/>
              <a:miter lim="400000"/>
            </a:ln>
          </a:left>
          <a:right>
            <a:ln w="25400" cap="flat">
              <a:solidFill>
                <a:srgbClr val="F8F8F6">
                  <a:alpha val="80000"/>
                </a:srgbClr>
              </a:solidFill>
              <a:prstDash val="solid"/>
              <a:miter lim="400000"/>
            </a:ln>
          </a:right>
          <a:top>
            <a:ln w="12700" cap="flat">
              <a:solidFill>
                <a:srgbClr val="F8F8F6">
                  <a:alpha val="30000"/>
                </a:srgbClr>
              </a:solidFill>
              <a:prstDash val="solid"/>
              <a:miter lim="400000"/>
            </a:ln>
          </a:top>
          <a:bottom>
            <a:ln w="12700" cap="flat">
              <a:solidFill>
                <a:srgbClr val="F8F8F6">
                  <a:alpha val="3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67665E">
              <a:alpha val="50000"/>
            </a:srgbClr>
          </a:solidFill>
        </a:fill>
      </a:tcStyle>
    </a:firstCol>
    <a:lastRow>
      <a:tcTxStyle b="on" i="off">
        <a:font>
          <a:latin typeface="Avenir Next Demi Bold"/>
          <a:ea typeface="Avenir Next Demi Bold"/>
          <a:cs typeface="Avenir Next Demi Bold"/>
        </a:font>
        <a:srgbClr val="FFFFFF"/>
      </a:tcTxStyle>
      <a:tcStyle>
        <a:tcBdr>
          <a:left>
            <a:ln w="12700" cap="flat">
              <a:solidFill>
                <a:srgbClr val="F8F8F6">
                  <a:alpha val="30000"/>
                </a:srgbClr>
              </a:solidFill>
              <a:prstDash val="solid"/>
              <a:miter lim="400000"/>
            </a:ln>
          </a:left>
          <a:right>
            <a:ln w="12700" cap="flat">
              <a:solidFill>
                <a:srgbClr val="F8F8F6">
                  <a:alpha val="30000"/>
                </a:srgbClr>
              </a:solidFill>
              <a:prstDash val="solid"/>
              <a:miter lim="400000"/>
            </a:ln>
          </a:right>
          <a:top>
            <a:ln w="25400" cap="flat">
              <a:solidFill>
                <a:srgbClr val="F8F8F6">
                  <a:alpha val="80000"/>
                </a:srgbClr>
              </a:solidFill>
              <a:prstDash val="solid"/>
              <a:miter lim="400000"/>
            </a:ln>
          </a:top>
          <a:bottom>
            <a:ln w="25400" cap="flat">
              <a:solidFill>
                <a:srgbClr val="F8F8F6">
                  <a:alpha val="8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53534A">
              <a:alpha val="60000"/>
            </a:srgbClr>
          </a:solidFill>
        </a:fill>
      </a:tcStyle>
    </a:lastRow>
    <a:firstRow>
      <a:tcTxStyle b="on" i="off">
        <a:font>
          <a:latin typeface="Avenir Next Demi Bold"/>
          <a:ea typeface="Avenir Next Demi Bold"/>
          <a:cs typeface="Avenir Next Demi Bold"/>
        </a:font>
        <a:srgbClr val="FFFFFF"/>
      </a:tcTxStyle>
      <a:tcStyle>
        <a:tcBdr>
          <a:left>
            <a:ln w="12700" cap="flat">
              <a:solidFill>
                <a:srgbClr val="F8F8F6">
                  <a:alpha val="30000"/>
                </a:srgbClr>
              </a:solidFill>
              <a:prstDash val="solid"/>
              <a:miter lim="400000"/>
            </a:ln>
          </a:left>
          <a:right>
            <a:ln w="12700" cap="flat">
              <a:solidFill>
                <a:srgbClr val="F8F8F6">
                  <a:alpha val="30000"/>
                </a:srgbClr>
              </a:solidFill>
              <a:prstDash val="solid"/>
              <a:miter lim="400000"/>
            </a:ln>
          </a:right>
          <a:top>
            <a:ln w="25400" cap="flat">
              <a:solidFill>
                <a:srgbClr val="F8F8F6">
                  <a:alpha val="80000"/>
                </a:srgbClr>
              </a:solidFill>
              <a:prstDash val="solid"/>
              <a:miter lim="400000"/>
            </a:ln>
          </a:top>
          <a:bottom>
            <a:ln w="25400" cap="flat">
              <a:solidFill>
                <a:srgbClr val="F8F8F6">
                  <a:alpha val="8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53534A">
              <a:alpha val="60000"/>
            </a:srgbClr>
          </a:solidFill>
        </a:fill>
      </a:tcStyle>
    </a:firstRow>
  </a:tblStyle>
  <a:tblStyle styleId="{2708684C-4D16-4618-839F-0558EEFCDFE6}" styleName="">
    <a:tblBg/>
    <a:wholeTbl>
      <a:tcTxStyle b="off" i="off">
        <a:font>
          <a:latin typeface="Avenir Next Medium"/>
          <a:ea typeface="Avenir Next Medium"/>
          <a:cs typeface="Avenir Next Medium"/>
        </a:font>
        <a:srgbClr val="2A2927"/>
      </a:tcTxStyle>
      <a:tcStyle>
        <a:tcBdr>
          <a:left>
            <a:ln w="12700" cap="flat">
              <a:noFill/>
              <a:miter lim="400000"/>
            </a:ln>
          </a:left>
          <a:right>
            <a:ln w="12700" cap="flat">
              <a:noFill/>
              <a:miter lim="400000"/>
            </a:ln>
          </a:right>
          <a:top>
            <a:ln w="12700" cap="flat">
              <a:solidFill>
                <a:srgbClr val="34342F">
                  <a:alpha val="80000"/>
                </a:srgbClr>
              </a:solidFill>
              <a:prstDash val="solid"/>
              <a:miter lim="400000"/>
            </a:ln>
          </a:top>
          <a:bottom>
            <a:ln w="127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wholeTbl>
    <a:band2H>
      <a:tcTxStyle/>
      <a:tcStyle>
        <a:tcBdr/>
        <a:fill>
          <a:solidFill>
            <a:srgbClr val="67665E">
              <a:alpha val="15000"/>
            </a:srgbClr>
          </a:solidFill>
        </a:fill>
      </a:tcStyle>
    </a:band2H>
    <a:firstCol>
      <a:tcTxStyle b="on" i="off">
        <a:font>
          <a:latin typeface="Avenir Next Demi Bold"/>
          <a:ea typeface="Avenir Next Demi Bold"/>
          <a:cs typeface="Avenir Next Demi Bold"/>
        </a:font>
        <a:srgbClr val="2A2927"/>
      </a:tcTxStyle>
      <a:tcStyle>
        <a:tcBdr>
          <a:left>
            <a:ln w="12700" cap="flat">
              <a:noFill/>
              <a:miter lim="400000"/>
            </a:ln>
          </a:left>
          <a:right>
            <a:ln w="25400" cap="flat">
              <a:solidFill>
                <a:srgbClr val="34342F">
                  <a:alpha val="80000"/>
                </a:srgbClr>
              </a:solidFill>
              <a:prstDash val="solid"/>
              <a:miter lim="400000"/>
            </a:ln>
          </a:right>
          <a:top>
            <a:ln w="12700" cap="flat">
              <a:solidFill>
                <a:srgbClr val="34342F">
                  <a:alpha val="80000"/>
                </a:srgbClr>
              </a:solidFill>
              <a:prstDash val="solid"/>
              <a:miter lim="400000"/>
            </a:ln>
          </a:top>
          <a:bottom>
            <a:ln w="127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2A2927"/>
      </a:tcTxStyle>
      <a:tcStyle>
        <a:tcBdr>
          <a:left>
            <a:ln w="12700" cap="flat">
              <a:noFill/>
              <a:miter lim="400000"/>
            </a:ln>
          </a:left>
          <a:right>
            <a:ln w="12700" cap="flat">
              <a:noFill/>
              <a:miter lim="400000"/>
            </a:ln>
          </a:right>
          <a:top>
            <a:ln w="25400" cap="flat">
              <a:solidFill>
                <a:srgbClr val="34342F">
                  <a:alpha val="80000"/>
                </a:srgbClr>
              </a:solidFill>
              <a:prstDash val="solid"/>
              <a:miter lim="400000"/>
            </a:ln>
          </a:top>
          <a:bottom>
            <a:ln w="12700" cap="flat">
              <a:noFill/>
              <a:miter lim="400000"/>
            </a:ln>
          </a:bottom>
          <a:insideH>
            <a:ln w="12700" cap="flat">
              <a:solidFill>
                <a:srgbClr val="34342F">
                  <a:alpha val="80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2A2927"/>
      </a:tcTxStyle>
      <a:tcStyle>
        <a:tcBdr>
          <a:left>
            <a:ln w="12700" cap="flat">
              <a:noFill/>
              <a:miter lim="400000"/>
            </a:ln>
          </a:left>
          <a:right>
            <a:ln w="12700" cap="flat">
              <a:noFill/>
              <a:miter lim="400000"/>
            </a:ln>
          </a:right>
          <a:top>
            <a:ln w="12700" cap="flat">
              <a:noFill/>
              <a:miter lim="400000"/>
            </a:ln>
          </a:top>
          <a:bottom>
            <a:ln w="254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2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tableStyles.x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pic>
        <p:nvPicPr>
          <p:cNvPr id="21" name="chalk_line_box_10x7.png" descr="chalk_line_box_10x7.png"/>
          <p:cNvPicPr>
            <a:picLocks/>
          </p:cNvPicPr>
          <p:nvPr/>
        </p:nvPicPr>
        <p:blipFill>
          <a:blip r:embed="rId2">
            <a:alphaModFix amt="45000"/>
            <a:extLst/>
          </a:blip>
          <a:stretch>
            <a:fillRect/>
          </a:stretch>
        </p:blipFill>
        <p:spPr>
          <a:xfrm>
            <a:off x="317500" y="6794500"/>
            <a:ext cx="12344400" cy="2336800"/>
          </a:xfrm>
          <a:prstGeom prst="rect">
            <a:avLst/>
          </a:prstGeom>
          <a:ln w="12700">
            <a:miter lim="400000"/>
          </a:ln>
        </p:spPr>
      </p:pic>
      <p:sp>
        <p:nvSpPr>
          <p:cNvPr id="22" name="Image"/>
          <p:cNvSpPr>
            <a:spLocks noGrp="1"/>
          </p:cNvSpPr>
          <p:nvPr>
            <p:ph type="pic" idx="13"/>
          </p:nvPr>
        </p:nvSpPr>
        <p:spPr>
          <a:xfrm>
            <a:off x="393700" y="266700"/>
            <a:ext cx="12242800" cy="6273800"/>
          </a:xfrm>
          <a:prstGeom prst="rect">
            <a:avLst/>
          </a:prstGeom>
          <a:ln w="9525">
            <a:round/>
          </a:ln>
        </p:spPr>
        <p:txBody>
          <a:bodyPr lIns="91439" tIns="45719" rIns="91439" bIns="45719" anchor="t">
            <a:noAutofit/>
          </a:bodyPr>
          <a:lstStyle/>
          <a:p>
            <a:endParaRPr/>
          </a:p>
        </p:txBody>
      </p:sp>
      <p:sp>
        <p:nvSpPr>
          <p:cNvPr id="23" name="Title Text"/>
          <p:cNvSpPr txBox="1">
            <a:spLocks noGrp="1"/>
          </p:cNvSpPr>
          <p:nvPr>
            <p:ph type="title"/>
          </p:nvPr>
        </p:nvSpPr>
        <p:spPr>
          <a:xfrm>
            <a:off x="901700" y="6934200"/>
            <a:ext cx="11201400" cy="952500"/>
          </a:xfrm>
          <a:prstGeom prst="rect">
            <a:avLst/>
          </a:prstGeom>
        </p:spPr>
        <p:txBody>
          <a:bodyPr anchor="b"/>
          <a:lstStyle/>
          <a:p>
            <a:r>
              <a:t>Title Text</a:t>
            </a:r>
          </a:p>
        </p:txBody>
      </p:sp>
      <p:sp>
        <p:nvSpPr>
          <p:cNvPr id="24" name="Body Level One…"/>
          <p:cNvSpPr txBox="1">
            <a:spLocks noGrp="1"/>
          </p:cNvSpPr>
          <p:nvPr>
            <p:ph type="body" sz="quarter" idx="1"/>
          </p:nvPr>
        </p:nvSpPr>
        <p:spPr>
          <a:xfrm>
            <a:off x="901700" y="7823200"/>
            <a:ext cx="11201400" cy="1206500"/>
          </a:xfrm>
          <a:prstGeom prst="rect">
            <a:avLst/>
          </a:prstGeom>
        </p:spPr>
        <p:txBody>
          <a:bodyPr anchor="t"/>
          <a:lstStyle>
            <a:lvl1pPr marL="0" indent="0">
              <a:lnSpc>
                <a:spcPct val="80000"/>
              </a:lnSpc>
              <a:spcBef>
                <a:spcPts val="0"/>
              </a:spcBef>
              <a:buSzTx/>
              <a:buNone/>
              <a:defRPr cap="all" spc="288">
                <a:solidFill>
                  <a:srgbClr val="3E3B39"/>
                </a:solidFill>
                <a:latin typeface="+mn-lt"/>
                <a:ea typeface="+mn-ea"/>
                <a:cs typeface="+mn-cs"/>
                <a:sym typeface="Avenir Next"/>
              </a:defRPr>
            </a:lvl1pPr>
            <a:lvl2pPr marL="0" indent="0">
              <a:lnSpc>
                <a:spcPct val="80000"/>
              </a:lnSpc>
              <a:spcBef>
                <a:spcPts val="0"/>
              </a:spcBef>
              <a:buSzTx/>
              <a:buNone/>
              <a:defRPr cap="all" spc="288">
                <a:solidFill>
                  <a:srgbClr val="3E3B39"/>
                </a:solidFill>
                <a:latin typeface="+mn-lt"/>
                <a:ea typeface="+mn-ea"/>
                <a:cs typeface="+mn-cs"/>
                <a:sym typeface="Avenir Next"/>
              </a:defRPr>
            </a:lvl2pPr>
            <a:lvl3pPr marL="0" indent="0">
              <a:lnSpc>
                <a:spcPct val="80000"/>
              </a:lnSpc>
              <a:spcBef>
                <a:spcPts val="0"/>
              </a:spcBef>
              <a:buSzTx/>
              <a:buNone/>
              <a:defRPr cap="all" spc="288">
                <a:solidFill>
                  <a:srgbClr val="3E3B39"/>
                </a:solidFill>
                <a:latin typeface="+mn-lt"/>
                <a:ea typeface="+mn-ea"/>
                <a:cs typeface="+mn-cs"/>
                <a:sym typeface="Avenir Next"/>
              </a:defRPr>
            </a:lvl3pPr>
            <a:lvl4pPr marL="0" indent="0">
              <a:lnSpc>
                <a:spcPct val="80000"/>
              </a:lnSpc>
              <a:spcBef>
                <a:spcPts val="0"/>
              </a:spcBef>
              <a:buSzTx/>
              <a:buNone/>
              <a:defRPr cap="all" spc="288">
                <a:solidFill>
                  <a:srgbClr val="3E3B39"/>
                </a:solidFill>
                <a:latin typeface="+mn-lt"/>
                <a:ea typeface="+mn-ea"/>
                <a:cs typeface="+mn-cs"/>
                <a:sym typeface="Avenir Next"/>
              </a:defRPr>
            </a:lvl4pPr>
            <a:lvl5pPr marL="0" indent="0">
              <a:lnSpc>
                <a:spcPct val="80000"/>
              </a:lnSpc>
              <a:spcBef>
                <a:spcPts val="0"/>
              </a:spcBef>
              <a:buSzTx/>
              <a:buNone/>
              <a:defRPr cap="all" spc="288">
                <a:solidFill>
                  <a:srgbClr val="3E3B39"/>
                </a:solidFill>
                <a:latin typeface="+mn-lt"/>
                <a:ea typeface="+mn-ea"/>
                <a:cs typeface="+mn-cs"/>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xfrm>
            <a:off x="6303924" y="9258300"/>
            <a:ext cx="409652" cy="4191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04" name="Image"/>
          <p:cNvSpPr>
            <a:spLocks noGrp="1"/>
          </p:cNvSpPr>
          <p:nvPr>
            <p:ph type="pic" idx="13"/>
          </p:nvPr>
        </p:nvSpPr>
        <p:spPr>
          <a:xfrm>
            <a:off x="-1219200" y="-63500"/>
            <a:ext cx="15572526" cy="10045700"/>
          </a:xfrm>
          <a:prstGeom prst="rect">
            <a:avLst/>
          </a:prstGeom>
        </p:spPr>
        <p:txBody>
          <a:bodyPr lIns="91439" tIns="45719" rIns="91439" bIns="45719" anchor="t">
            <a:noAutofit/>
          </a:bodyPr>
          <a:lstStyle/>
          <a:p>
            <a:endParaRP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901700" y="3898900"/>
            <a:ext cx="11201400" cy="1943100"/>
          </a:xfrm>
          <a:prstGeom prst="rect">
            <a:avLst/>
          </a:prstGeom>
        </p:spPr>
        <p:txBody>
          <a:bodyPr anchor="ctr"/>
          <a:lstStyle/>
          <a:p>
            <a:r>
              <a:t>Title Text</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0" name="Image"/>
          <p:cNvSpPr>
            <a:spLocks noGrp="1"/>
          </p:cNvSpPr>
          <p:nvPr>
            <p:ph type="pic" sz="half" idx="13"/>
          </p:nvPr>
        </p:nvSpPr>
        <p:spPr>
          <a:xfrm>
            <a:off x="6457950" y="787400"/>
            <a:ext cx="5626100" cy="8440242"/>
          </a:xfrm>
          <a:prstGeom prst="rect">
            <a:avLst/>
          </a:prstGeom>
          <a:ln w="9525">
            <a:round/>
          </a:ln>
        </p:spPr>
        <p:txBody>
          <a:bodyPr lIns="91439" tIns="45719" rIns="91439" bIns="45719" anchor="t">
            <a:noAutofit/>
          </a:bodyPr>
          <a:lstStyle/>
          <a:p>
            <a:endParaRPr/>
          </a:p>
        </p:txBody>
      </p:sp>
      <p:sp>
        <p:nvSpPr>
          <p:cNvPr id="41" name="Title Text"/>
          <p:cNvSpPr txBox="1">
            <a:spLocks noGrp="1"/>
          </p:cNvSpPr>
          <p:nvPr>
            <p:ph type="title"/>
          </p:nvPr>
        </p:nvSpPr>
        <p:spPr>
          <a:xfrm>
            <a:off x="901700" y="927100"/>
            <a:ext cx="5080000" cy="4102100"/>
          </a:xfrm>
          <a:prstGeom prst="rect">
            <a:avLst/>
          </a:prstGeom>
        </p:spPr>
        <p:txBody>
          <a:bodyPr anchor="b"/>
          <a:lstStyle/>
          <a:p>
            <a:r>
              <a:t>Title Text</a:t>
            </a:r>
          </a:p>
        </p:txBody>
      </p:sp>
      <p:sp>
        <p:nvSpPr>
          <p:cNvPr id="42" name="Body Level One…"/>
          <p:cNvSpPr txBox="1">
            <a:spLocks noGrp="1"/>
          </p:cNvSpPr>
          <p:nvPr>
            <p:ph type="body" sz="quarter" idx="1"/>
          </p:nvPr>
        </p:nvSpPr>
        <p:spPr>
          <a:xfrm>
            <a:off x="901700" y="5029200"/>
            <a:ext cx="5080000" cy="3683000"/>
          </a:xfrm>
          <a:prstGeom prst="rect">
            <a:avLst/>
          </a:prstGeom>
        </p:spPr>
        <p:txBody>
          <a:bodyPr anchor="t"/>
          <a:lstStyle>
            <a:lvl1pPr marL="0" indent="0">
              <a:lnSpc>
                <a:spcPct val="80000"/>
              </a:lnSpc>
              <a:spcBef>
                <a:spcPts val="0"/>
              </a:spcBef>
              <a:buSzTx/>
              <a:buNone/>
              <a:defRPr cap="all" spc="288">
                <a:solidFill>
                  <a:srgbClr val="3E3B39"/>
                </a:solidFill>
                <a:latin typeface="+mn-lt"/>
                <a:ea typeface="+mn-ea"/>
                <a:cs typeface="+mn-cs"/>
                <a:sym typeface="Avenir Next"/>
              </a:defRPr>
            </a:lvl1pPr>
            <a:lvl2pPr marL="0" indent="0">
              <a:lnSpc>
                <a:spcPct val="80000"/>
              </a:lnSpc>
              <a:spcBef>
                <a:spcPts val="0"/>
              </a:spcBef>
              <a:buSzTx/>
              <a:buNone/>
              <a:defRPr cap="all" spc="288">
                <a:solidFill>
                  <a:srgbClr val="3E3B39"/>
                </a:solidFill>
                <a:latin typeface="+mn-lt"/>
                <a:ea typeface="+mn-ea"/>
                <a:cs typeface="+mn-cs"/>
                <a:sym typeface="Avenir Next"/>
              </a:defRPr>
            </a:lvl2pPr>
            <a:lvl3pPr marL="0" indent="0">
              <a:lnSpc>
                <a:spcPct val="80000"/>
              </a:lnSpc>
              <a:spcBef>
                <a:spcPts val="0"/>
              </a:spcBef>
              <a:buSzTx/>
              <a:buNone/>
              <a:defRPr cap="all" spc="288">
                <a:solidFill>
                  <a:srgbClr val="3E3B39"/>
                </a:solidFill>
                <a:latin typeface="+mn-lt"/>
                <a:ea typeface="+mn-ea"/>
                <a:cs typeface="+mn-cs"/>
                <a:sym typeface="Avenir Next"/>
              </a:defRPr>
            </a:lvl3pPr>
            <a:lvl4pPr marL="0" indent="0">
              <a:lnSpc>
                <a:spcPct val="80000"/>
              </a:lnSpc>
              <a:spcBef>
                <a:spcPts val="0"/>
              </a:spcBef>
              <a:buSzTx/>
              <a:buNone/>
              <a:defRPr cap="all" spc="288">
                <a:solidFill>
                  <a:srgbClr val="3E3B39"/>
                </a:solidFill>
                <a:latin typeface="+mn-lt"/>
                <a:ea typeface="+mn-ea"/>
                <a:cs typeface="+mn-cs"/>
                <a:sym typeface="Avenir Next"/>
              </a:defRPr>
            </a:lvl4pPr>
            <a:lvl5pPr marL="0" indent="0">
              <a:lnSpc>
                <a:spcPct val="80000"/>
              </a:lnSpc>
              <a:spcBef>
                <a:spcPts val="0"/>
              </a:spcBef>
              <a:buSzTx/>
              <a:buNone/>
              <a:defRPr cap="all" spc="288">
                <a:solidFill>
                  <a:srgbClr val="3E3B39"/>
                </a:solidFill>
                <a:latin typeface="+mn-lt"/>
                <a:ea typeface="+mn-ea"/>
                <a:cs typeface="+mn-cs"/>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xfrm>
            <a:off x="6303924" y="9258300"/>
            <a:ext cx="409652" cy="4191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7" name="Image"/>
          <p:cNvSpPr>
            <a:spLocks noGrp="1"/>
          </p:cNvSpPr>
          <p:nvPr>
            <p:ph type="pic" sz="half" idx="13"/>
          </p:nvPr>
        </p:nvSpPr>
        <p:spPr>
          <a:xfrm>
            <a:off x="6724650" y="1397000"/>
            <a:ext cx="5626100" cy="8441381"/>
          </a:xfrm>
          <a:prstGeom prst="rect">
            <a:avLst/>
          </a:prstGeom>
          <a:ln w="9525">
            <a:round/>
          </a:ln>
        </p:spPr>
        <p:txBody>
          <a:bodyPr lIns="91439" tIns="45719" rIns="91439" bIns="45719" anchor="t">
            <a:noAutofit/>
          </a:bodyPr>
          <a:lstStyle/>
          <a:p>
            <a:endParaRPr/>
          </a:p>
        </p:txBody>
      </p:sp>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sz="half" idx="1"/>
          </p:nvPr>
        </p:nvSpPr>
        <p:spPr>
          <a:xfrm>
            <a:off x="901700" y="2603500"/>
            <a:ext cx="5334000" cy="5969000"/>
          </a:xfrm>
          <a:prstGeom prst="rect">
            <a:avLst/>
          </a:prstGeom>
        </p:spPr>
        <p:txBody>
          <a:bodyPr/>
          <a:lstStyle>
            <a:lvl1pPr marL="393700" indent="-393700">
              <a:lnSpc>
                <a:spcPct val="90000"/>
              </a:lnSpc>
              <a:spcBef>
                <a:spcPts val="2800"/>
              </a:spcBef>
              <a:defRPr sz="3200"/>
            </a:lvl1pPr>
            <a:lvl2pPr marL="787400" indent="-393700">
              <a:lnSpc>
                <a:spcPct val="90000"/>
              </a:lnSpc>
              <a:spcBef>
                <a:spcPts val="2800"/>
              </a:spcBef>
              <a:defRPr sz="3200"/>
            </a:lvl2pPr>
            <a:lvl3pPr marL="1181100" indent="-393700">
              <a:lnSpc>
                <a:spcPct val="90000"/>
              </a:lnSpc>
              <a:spcBef>
                <a:spcPts val="2800"/>
              </a:spcBef>
              <a:defRPr sz="3200"/>
            </a:lvl3pPr>
            <a:lvl4pPr marL="1574800" indent="-393700">
              <a:lnSpc>
                <a:spcPct val="90000"/>
              </a:lnSpc>
              <a:spcBef>
                <a:spcPts val="2800"/>
              </a:spcBef>
              <a:defRPr sz="3200"/>
            </a:lvl4pPr>
            <a:lvl5pPr marL="1968500" indent="-393700">
              <a:lnSpc>
                <a:spcPct val="90000"/>
              </a:lnSpc>
              <a:spcBef>
                <a:spcPts val="2800"/>
              </a:spcBef>
              <a:defRPr sz="3200"/>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7" name="Body Level One…"/>
          <p:cNvSpPr txBox="1">
            <a:spLocks noGrp="1"/>
          </p:cNvSpPr>
          <p:nvPr>
            <p:ph type="body" idx="1"/>
          </p:nvPr>
        </p:nvSpPr>
        <p:spPr>
          <a:xfrm>
            <a:off x="901700" y="1727200"/>
            <a:ext cx="11201400" cy="62865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85" name="Image"/>
          <p:cNvSpPr>
            <a:spLocks noGrp="1"/>
          </p:cNvSpPr>
          <p:nvPr>
            <p:ph type="pic" sz="quarter" idx="13"/>
          </p:nvPr>
        </p:nvSpPr>
        <p:spPr>
          <a:xfrm>
            <a:off x="6489700" y="444500"/>
            <a:ext cx="6146800" cy="3962400"/>
          </a:xfrm>
          <a:prstGeom prst="rect">
            <a:avLst/>
          </a:prstGeom>
          <a:ln w="9525">
            <a:round/>
          </a:ln>
        </p:spPr>
        <p:txBody>
          <a:bodyPr lIns="91439" tIns="45719" rIns="91439" bIns="45719" anchor="t">
            <a:noAutofit/>
          </a:bodyPr>
          <a:lstStyle/>
          <a:p>
            <a:endParaRPr/>
          </a:p>
        </p:txBody>
      </p:sp>
      <p:sp>
        <p:nvSpPr>
          <p:cNvPr id="86" name="Image"/>
          <p:cNvSpPr>
            <a:spLocks noGrp="1"/>
          </p:cNvSpPr>
          <p:nvPr>
            <p:ph type="pic" idx="14"/>
          </p:nvPr>
        </p:nvSpPr>
        <p:spPr>
          <a:xfrm>
            <a:off x="5613400" y="3073400"/>
            <a:ext cx="8077200" cy="6527800"/>
          </a:xfrm>
          <a:prstGeom prst="rect">
            <a:avLst/>
          </a:prstGeom>
          <a:ln w="9525">
            <a:round/>
          </a:ln>
        </p:spPr>
        <p:txBody>
          <a:bodyPr lIns="91439" tIns="45719" rIns="91439" bIns="45719" anchor="t">
            <a:noAutofit/>
          </a:bodyPr>
          <a:lstStyle/>
          <a:p>
            <a:endParaRPr/>
          </a:p>
        </p:txBody>
      </p:sp>
      <p:sp>
        <p:nvSpPr>
          <p:cNvPr id="87" name="Image"/>
          <p:cNvSpPr>
            <a:spLocks noGrp="1"/>
          </p:cNvSpPr>
          <p:nvPr>
            <p:ph type="pic" idx="15"/>
          </p:nvPr>
        </p:nvSpPr>
        <p:spPr>
          <a:xfrm>
            <a:off x="406400" y="368300"/>
            <a:ext cx="5981700" cy="9006155"/>
          </a:xfrm>
          <a:prstGeom prst="rect">
            <a:avLst/>
          </a:prstGeom>
          <a:ln w="9525">
            <a:round/>
          </a:ln>
        </p:spPr>
        <p:txBody>
          <a:bodyPr lIns="91439" tIns="45719" rIns="91439" bIns="45719" anchor="t">
            <a:noAutofit/>
          </a:bodyPr>
          <a:lstStyle/>
          <a:p>
            <a:endParaRP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5" name="–Johnny Appleseed"/>
          <p:cNvSpPr txBox="1">
            <a:spLocks noGrp="1"/>
          </p:cNvSpPr>
          <p:nvPr>
            <p:ph type="body" sz="quarter" idx="13"/>
          </p:nvPr>
        </p:nvSpPr>
        <p:spPr>
          <a:xfrm>
            <a:off x="1270000" y="6362700"/>
            <a:ext cx="10464800" cy="660400"/>
          </a:xfrm>
          <a:prstGeom prst="rect">
            <a:avLst/>
          </a:prstGeom>
        </p:spPr>
        <p:txBody>
          <a:bodyPr>
            <a:spAutoFit/>
          </a:bodyPr>
          <a:lstStyle>
            <a:lvl1pPr marL="0" indent="0" algn="ctr">
              <a:lnSpc>
                <a:spcPct val="90000"/>
              </a:lnSpc>
              <a:spcBef>
                <a:spcPts val="1200"/>
              </a:spcBef>
              <a:buSzTx/>
              <a:buNone/>
              <a:defRPr sz="3200" i="1">
                <a:latin typeface="+mn-lt"/>
                <a:ea typeface="+mn-ea"/>
                <a:cs typeface="+mn-cs"/>
                <a:sym typeface="Avenir Next"/>
              </a:defRPr>
            </a:lvl1pPr>
          </a:lstStyle>
          <a:p>
            <a:r>
              <a:t>–Johnny Appleseed</a:t>
            </a:r>
          </a:p>
        </p:txBody>
      </p:sp>
      <p:sp>
        <p:nvSpPr>
          <p:cNvPr id="96" name="“Type a quote here.”"/>
          <p:cNvSpPr txBox="1">
            <a:spLocks noGrp="1"/>
          </p:cNvSpPr>
          <p:nvPr>
            <p:ph type="body" sz="quarter" idx="14"/>
          </p:nvPr>
        </p:nvSpPr>
        <p:spPr>
          <a:xfrm>
            <a:off x="1270000" y="4248150"/>
            <a:ext cx="10464800" cy="723900"/>
          </a:xfrm>
          <a:prstGeom prst="rect">
            <a:avLst/>
          </a:prstGeom>
        </p:spPr>
        <p:txBody>
          <a:bodyPr>
            <a:spAutoFit/>
          </a:bodyPr>
          <a:lstStyle>
            <a:lvl1pPr marL="0" indent="0" algn="ctr">
              <a:lnSpc>
                <a:spcPct val="90000"/>
              </a:lnSpc>
              <a:buSzTx/>
              <a:buNone/>
              <a:defRPr>
                <a:latin typeface="Avenir Next Demi Bold"/>
                <a:ea typeface="Avenir Next Demi Bold"/>
                <a:cs typeface="Avenir Next Demi Bold"/>
                <a:sym typeface="Avenir Next Demi Bold"/>
              </a:defRPr>
            </a:lvl1pPr>
          </a:lstStyle>
          <a:p>
            <a:r>
              <a:t>“Type a quote here.” </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pic>
        <p:nvPicPr>
          <p:cNvPr id="2" name="chalk_line_10x7.png" descr="chalk_line_10x7.png"/>
          <p:cNvPicPr>
            <a:picLocks/>
          </p:cNvPicPr>
          <p:nvPr/>
        </p:nvPicPr>
        <p:blipFill>
          <a:blip r:embed="rId14">
            <a:alphaModFix amt="45000"/>
            <a:extLst/>
          </a:blip>
          <a:stretch>
            <a:fillRect/>
          </a:stretch>
        </p:blipFill>
        <p:spPr>
          <a:xfrm>
            <a:off x="393700" y="355600"/>
            <a:ext cx="12217400" cy="8775700"/>
          </a:xfrm>
          <a:prstGeom prst="rect">
            <a:avLst/>
          </a:prstGeom>
          <a:ln w="12700">
            <a:miter lim="400000"/>
          </a:ln>
        </p:spPr>
      </p:pic>
      <p:sp>
        <p:nvSpPr>
          <p:cNvPr id="3" name="Title Text"/>
          <p:cNvSpPr txBox="1">
            <a:spLocks noGrp="1"/>
          </p:cNvSpPr>
          <p:nvPr>
            <p:ph type="title"/>
          </p:nvPr>
        </p:nvSpPr>
        <p:spPr>
          <a:xfrm>
            <a:off x="901700" y="635000"/>
            <a:ext cx="11201400" cy="1714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Body Level One…"/>
          <p:cNvSpPr txBox="1">
            <a:spLocks noGrp="1"/>
          </p:cNvSpPr>
          <p:nvPr>
            <p:ph type="body" idx="1"/>
          </p:nvPr>
        </p:nvSpPr>
        <p:spPr>
          <a:xfrm>
            <a:off x="901700" y="2603500"/>
            <a:ext cx="11201400" cy="596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299199" y="9258300"/>
            <a:ext cx="409652" cy="419100"/>
          </a:xfrm>
          <a:prstGeom prst="rect">
            <a:avLst/>
          </a:prstGeom>
          <a:ln w="12700">
            <a:miter lim="400000"/>
          </a:ln>
        </p:spPr>
        <p:txBody>
          <a:bodyPr wrap="none" lIns="50800" tIns="50800" rIns="50800" bIns="50800">
            <a:spAutoFit/>
          </a:bodyPr>
          <a:lstStyle>
            <a:lvl1pPr>
              <a:defRPr sz="1800" b="1" i="0" cap="all">
                <a:latin typeface="+mn-lt"/>
                <a:ea typeface="+mn-ea"/>
                <a:cs typeface="+mn-cs"/>
                <a:sym typeface="Avenir Nex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l" defTabSz="584200" rtl="0" latinLnBrk="0">
        <a:lnSpc>
          <a:spcPct val="80000"/>
        </a:lnSpc>
        <a:spcBef>
          <a:spcPts val="0"/>
        </a:spcBef>
        <a:spcAft>
          <a:spcPts val="0"/>
        </a:spcAft>
        <a:buClrTx/>
        <a:buSzTx/>
        <a:buFontTx/>
        <a:buNone/>
        <a:tabLst/>
        <a:defRPr sz="4800" b="1" i="0" u="none" strike="noStrike" cap="all" spc="384" baseline="0">
          <a:solidFill>
            <a:srgbClr val="3E3B39"/>
          </a:solidFill>
          <a:effectLst>
            <a:outerShdw blurRad="25400" dist="25400" dir="5520000" rotWithShape="0">
              <a:srgbClr val="FFFFFF">
                <a:alpha val="72000"/>
              </a:srgbClr>
            </a:outerShdw>
          </a:effectLst>
          <a:uFillTx/>
          <a:latin typeface="+mn-lt"/>
          <a:ea typeface="+mn-ea"/>
          <a:cs typeface="+mn-cs"/>
          <a:sym typeface="Avenir Next"/>
        </a:defRPr>
      </a:lvl1pPr>
      <a:lvl2pPr marL="0" marR="0" indent="0" algn="l" defTabSz="584200" rtl="0" latinLnBrk="0">
        <a:lnSpc>
          <a:spcPct val="80000"/>
        </a:lnSpc>
        <a:spcBef>
          <a:spcPts val="0"/>
        </a:spcBef>
        <a:spcAft>
          <a:spcPts val="0"/>
        </a:spcAft>
        <a:buClrTx/>
        <a:buSzTx/>
        <a:buFontTx/>
        <a:buNone/>
        <a:tabLst/>
        <a:defRPr sz="4800" b="1" i="0" u="none" strike="noStrike" cap="all" spc="384" baseline="0">
          <a:solidFill>
            <a:srgbClr val="3E3B39"/>
          </a:solidFill>
          <a:effectLst>
            <a:outerShdw blurRad="25400" dist="25400" dir="5520000" rotWithShape="0">
              <a:srgbClr val="FFFFFF">
                <a:alpha val="72000"/>
              </a:srgbClr>
            </a:outerShdw>
          </a:effectLst>
          <a:uFillTx/>
          <a:latin typeface="+mn-lt"/>
          <a:ea typeface="+mn-ea"/>
          <a:cs typeface="+mn-cs"/>
          <a:sym typeface="Avenir Next"/>
        </a:defRPr>
      </a:lvl2pPr>
      <a:lvl3pPr marL="0" marR="0" indent="0" algn="l" defTabSz="584200" rtl="0" latinLnBrk="0">
        <a:lnSpc>
          <a:spcPct val="80000"/>
        </a:lnSpc>
        <a:spcBef>
          <a:spcPts val="0"/>
        </a:spcBef>
        <a:spcAft>
          <a:spcPts val="0"/>
        </a:spcAft>
        <a:buClrTx/>
        <a:buSzTx/>
        <a:buFontTx/>
        <a:buNone/>
        <a:tabLst/>
        <a:defRPr sz="4800" b="1" i="0" u="none" strike="noStrike" cap="all" spc="384" baseline="0">
          <a:solidFill>
            <a:srgbClr val="3E3B39"/>
          </a:solidFill>
          <a:effectLst>
            <a:outerShdw blurRad="25400" dist="25400" dir="5520000" rotWithShape="0">
              <a:srgbClr val="FFFFFF">
                <a:alpha val="72000"/>
              </a:srgbClr>
            </a:outerShdw>
          </a:effectLst>
          <a:uFillTx/>
          <a:latin typeface="+mn-lt"/>
          <a:ea typeface="+mn-ea"/>
          <a:cs typeface="+mn-cs"/>
          <a:sym typeface="Avenir Next"/>
        </a:defRPr>
      </a:lvl3pPr>
      <a:lvl4pPr marL="0" marR="0" indent="0" algn="l" defTabSz="584200" rtl="0" latinLnBrk="0">
        <a:lnSpc>
          <a:spcPct val="80000"/>
        </a:lnSpc>
        <a:spcBef>
          <a:spcPts val="0"/>
        </a:spcBef>
        <a:spcAft>
          <a:spcPts val="0"/>
        </a:spcAft>
        <a:buClrTx/>
        <a:buSzTx/>
        <a:buFontTx/>
        <a:buNone/>
        <a:tabLst/>
        <a:defRPr sz="4800" b="1" i="0" u="none" strike="noStrike" cap="all" spc="384" baseline="0">
          <a:solidFill>
            <a:srgbClr val="3E3B39"/>
          </a:solidFill>
          <a:effectLst>
            <a:outerShdw blurRad="25400" dist="25400" dir="5520000" rotWithShape="0">
              <a:srgbClr val="FFFFFF">
                <a:alpha val="72000"/>
              </a:srgbClr>
            </a:outerShdw>
          </a:effectLst>
          <a:uFillTx/>
          <a:latin typeface="+mn-lt"/>
          <a:ea typeface="+mn-ea"/>
          <a:cs typeface="+mn-cs"/>
          <a:sym typeface="Avenir Next"/>
        </a:defRPr>
      </a:lvl4pPr>
      <a:lvl5pPr marL="0" marR="0" indent="0" algn="l" defTabSz="584200" rtl="0" latinLnBrk="0">
        <a:lnSpc>
          <a:spcPct val="80000"/>
        </a:lnSpc>
        <a:spcBef>
          <a:spcPts val="0"/>
        </a:spcBef>
        <a:spcAft>
          <a:spcPts val="0"/>
        </a:spcAft>
        <a:buClrTx/>
        <a:buSzTx/>
        <a:buFontTx/>
        <a:buNone/>
        <a:tabLst/>
        <a:defRPr sz="4800" b="1" i="0" u="none" strike="noStrike" cap="all" spc="384" baseline="0">
          <a:solidFill>
            <a:srgbClr val="3E3B39"/>
          </a:solidFill>
          <a:effectLst>
            <a:outerShdw blurRad="25400" dist="25400" dir="5520000" rotWithShape="0">
              <a:srgbClr val="FFFFFF">
                <a:alpha val="72000"/>
              </a:srgbClr>
            </a:outerShdw>
          </a:effectLst>
          <a:uFillTx/>
          <a:latin typeface="+mn-lt"/>
          <a:ea typeface="+mn-ea"/>
          <a:cs typeface="+mn-cs"/>
          <a:sym typeface="Avenir Next"/>
        </a:defRPr>
      </a:lvl5pPr>
      <a:lvl6pPr marL="0" marR="0" indent="0" algn="l" defTabSz="584200" rtl="0" latinLnBrk="0">
        <a:lnSpc>
          <a:spcPct val="80000"/>
        </a:lnSpc>
        <a:spcBef>
          <a:spcPts val="0"/>
        </a:spcBef>
        <a:spcAft>
          <a:spcPts val="0"/>
        </a:spcAft>
        <a:buClrTx/>
        <a:buSzTx/>
        <a:buFontTx/>
        <a:buNone/>
        <a:tabLst/>
        <a:defRPr sz="4800" b="1" i="0" u="none" strike="noStrike" cap="all" spc="384" baseline="0">
          <a:solidFill>
            <a:srgbClr val="3E3B39"/>
          </a:solidFill>
          <a:effectLst>
            <a:outerShdw blurRad="25400" dist="25400" dir="5520000" rotWithShape="0">
              <a:srgbClr val="FFFFFF">
                <a:alpha val="72000"/>
              </a:srgbClr>
            </a:outerShdw>
          </a:effectLst>
          <a:uFillTx/>
          <a:latin typeface="+mn-lt"/>
          <a:ea typeface="+mn-ea"/>
          <a:cs typeface="+mn-cs"/>
          <a:sym typeface="Avenir Next"/>
        </a:defRPr>
      </a:lvl6pPr>
      <a:lvl7pPr marL="0" marR="0" indent="0" algn="l" defTabSz="584200" rtl="0" latinLnBrk="0">
        <a:lnSpc>
          <a:spcPct val="80000"/>
        </a:lnSpc>
        <a:spcBef>
          <a:spcPts val="0"/>
        </a:spcBef>
        <a:spcAft>
          <a:spcPts val="0"/>
        </a:spcAft>
        <a:buClrTx/>
        <a:buSzTx/>
        <a:buFontTx/>
        <a:buNone/>
        <a:tabLst/>
        <a:defRPr sz="4800" b="1" i="0" u="none" strike="noStrike" cap="all" spc="384" baseline="0">
          <a:solidFill>
            <a:srgbClr val="3E3B39"/>
          </a:solidFill>
          <a:effectLst>
            <a:outerShdw blurRad="25400" dist="25400" dir="5520000" rotWithShape="0">
              <a:srgbClr val="FFFFFF">
                <a:alpha val="72000"/>
              </a:srgbClr>
            </a:outerShdw>
          </a:effectLst>
          <a:uFillTx/>
          <a:latin typeface="+mn-lt"/>
          <a:ea typeface="+mn-ea"/>
          <a:cs typeface="+mn-cs"/>
          <a:sym typeface="Avenir Next"/>
        </a:defRPr>
      </a:lvl7pPr>
      <a:lvl8pPr marL="0" marR="0" indent="0" algn="l" defTabSz="584200" rtl="0" latinLnBrk="0">
        <a:lnSpc>
          <a:spcPct val="80000"/>
        </a:lnSpc>
        <a:spcBef>
          <a:spcPts val="0"/>
        </a:spcBef>
        <a:spcAft>
          <a:spcPts val="0"/>
        </a:spcAft>
        <a:buClrTx/>
        <a:buSzTx/>
        <a:buFontTx/>
        <a:buNone/>
        <a:tabLst/>
        <a:defRPr sz="4800" b="1" i="0" u="none" strike="noStrike" cap="all" spc="384" baseline="0">
          <a:solidFill>
            <a:srgbClr val="3E3B39"/>
          </a:solidFill>
          <a:effectLst>
            <a:outerShdw blurRad="25400" dist="25400" dir="5520000" rotWithShape="0">
              <a:srgbClr val="FFFFFF">
                <a:alpha val="72000"/>
              </a:srgbClr>
            </a:outerShdw>
          </a:effectLst>
          <a:uFillTx/>
          <a:latin typeface="+mn-lt"/>
          <a:ea typeface="+mn-ea"/>
          <a:cs typeface="+mn-cs"/>
          <a:sym typeface="Avenir Next"/>
        </a:defRPr>
      </a:lvl8pPr>
      <a:lvl9pPr marL="0" marR="0" indent="0" algn="l" defTabSz="584200" rtl="0" latinLnBrk="0">
        <a:lnSpc>
          <a:spcPct val="80000"/>
        </a:lnSpc>
        <a:spcBef>
          <a:spcPts val="0"/>
        </a:spcBef>
        <a:spcAft>
          <a:spcPts val="0"/>
        </a:spcAft>
        <a:buClrTx/>
        <a:buSzTx/>
        <a:buFontTx/>
        <a:buNone/>
        <a:tabLst/>
        <a:defRPr sz="4800" b="1" i="0" u="none" strike="noStrike" cap="all" spc="384" baseline="0">
          <a:solidFill>
            <a:srgbClr val="3E3B39"/>
          </a:solidFill>
          <a:effectLst>
            <a:outerShdw blurRad="25400" dist="25400" dir="5520000" rotWithShape="0">
              <a:srgbClr val="FFFFFF">
                <a:alpha val="72000"/>
              </a:srgbClr>
            </a:outerShdw>
          </a:effectLst>
          <a:uFillTx/>
          <a:latin typeface="+mn-lt"/>
          <a:ea typeface="+mn-ea"/>
          <a:cs typeface="+mn-cs"/>
          <a:sym typeface="Avenir Next"/>
        </a:defRPr>
      </a:lvl9pPr>
    </p:titleStyle>
    <p:bodyStyle>
      <a:lvl1pPr marL="444500" marR="0" indent="-444500" algn="l" defTabSz="584200" rtl="0" latinLnBrk="0">
        <a:lnSpc>
          <a:spcPct val="100000"/>
        </a:lnSpc>
        <a:spcBef>
          <a:spcPts val="3200"/>
        </a:spcBef>
        <a:spcAft>
          <a:spcPts val="0"/>
        </a:spcAft>
        <a:buClrTx/>
        <a:buSzPct val="75000"/>
        <a:buFontTx/>
        <a:buChar char="•"/>
        <a:tabLst/>
        <a:defRPr sz="36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1pPr>
      <a:lvl2pPr marL="889000" marR="0" indent="-444500" algn="l" defTabSz="584200" rtl="0" latinLnBrk="0">
        <a:lnSpc>
          <a:spcPct val="100000"/>
        </a:lnSpc>
        <a:spcBef>
          <a:spcPts val="3200"/>
        </a:spcBef>
        <a:spcAft>
          <a:spcPts val="0"/>
        </a:spcAft>
        <a:buClrTx/>
        <a:buSzPct val="75000"/>
        <a:buFontTx/>
        <a:buChar char="•"/>
        <a:tabLst/>
        <a:defRPr sz="36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2pPr>
      <a:lvl3pPr marL="1333500" marR="0" indent="-444500" algn="l" defTabSz="584200" rtl="0" latinLnBrk="0">
        <a:lnSpc>
          <a:spcPct val="100000"/>
        </a:lnSpc>
        <a:spcBef>
          <a:spcPts val="3200"/>
        </a:spcBef>
        <a:spcAft>
          <a:spcPts val="0"/>
        </a:spcAft>
        <a:buClrTx/>
        <a:buSzPct val="75000"/>
        <a:buFontTx/>
        <a:buChar char="•"/>
        <a:tabLst/>
        <a:defRPr sz="36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3pPr>
      <a:lvl4pPr marL="1778000" marR="0" indent="-444500" algn="l" defTabSz="584200" rtl="0" latinLnBrk="0">
        <a:lnSpc>
          <a:spcPct val="100000"/>
        </a:lnSpc>
        <a:spcBef>
          <a:spcPts val="3200"/>
        </a:spcBef>
        <a:spcAft>
          <a:spcPts val="0"/>
        </a:spcAft>
        <a:buClrTx/>
        <a:buSzPct val="75000"/>
        <a:buFontTx/>
        <a:buChar char="•"/>
        <a:tabLst/>
        <a:defRPr sz="36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4pPr>
      <a:lvl5pPr marL="2222500" marR="0" indent="-444500" algn="l" defTabSz="584200" rtl="0" latinLnBrk="0">
        <a:lnSpc>
          <a:spcPct val="100000"/>
        </a:lnSpc>
        <a:spcBef>
          <a:spcPts val="3200"/>
        </a:spcBef>
        <a:spcAft>
          <a:spcPts val="0"/>
        </a:spcAft>
        <a:buClrTx/>
        <a:buSzPct val="75000"/>
        <a:buFontTx/>
        <a:buChar char="•"/>
        <a:tabLst/>
        <a:defRPr sz="36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5pPr>
      <a:lvl6pPr marL="2667000" marR="0" indent="-444500" algn="l" defTabSz="584200" rtl="0" latinLnBrk="0">
        <a:lnSpc>
          <a:spcPct val="100000"/>
        </a:lnSpc>
        <a:spcBef>
          <a:spcPts val="3200"/>
        </a:spcBef>
        <a:spcAft>
          <a:spcPts val="0"/>
        </a:spcAft>
        <a:buClrTx/>
        <a:buSzPct val="75000"/>
        <a:buFontTx/>
        <a:buChar char="•"/>
        <a:tabLst/>
        <a:defRPr sz="36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6pPr>
      <a:lvl7pPr marL="3111500" marR="0" indent="-444500" algn="l" defTabSz="584200" rtl="0" latinLnBrk="0">
        <a:lnSpc>
          <a:spcPct val="100000"/>
        </a:lnSpc>
        <a:spcBef>
          <a:spcPts val="3200"/>
        </a:spcBef>
        <a:spcAft>
          <a:spcPts val="0"/>
        </a:spcAft>
        <a:buClrTx/>
        <a:buSzPct val="75000"/>
        <a:buFontTx/>
        <a:buChar char="•"/>
        <a:tabLst/>
        <a:defRPr sz="36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7pPr>
      <a:lvl8pPr marL="3556000" marR="0" indent="-444500" algn="l" defTabSz="584200" rtl="0" latinLnBrk="0">
        <a:lnSpc>
          <a:spcPct val="100000"/>
        </a:lnSpc>
        <a:spcBef>
          <a:spcPts val="3200"/>
        </a:spcBef>
        <a:spcAft>
          <a:spcPts val="0"/>
        </a:spcAft>
        <a:buClrTx/>
        <a:buSzPct val="75000"/>
        <a:buFontTx/>
        <a:buChar char="•"/>
        <a:tabLst/>
        <a:defRPr sz="36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8pPr>
      <a:lvl9pPr marL="4000500" marR="0" indent="-444500" algn="l" defTabSz="584200" rtl="0" latinLnBrk="0">
        <a:lnSpc>
          <a:spcPct val="100000"/>
        </a:lnSpc>
        <a:spcBef>
          <a:spcPts val="3200"/>
        </a:spcBef>
        <a:spcAft>
          <a:spcPts val="0"/>
        </a:spcAft>
        <a:buClrTx/>
        <a:buSzPct val="75000"/>
        <a:buFontTx/>
        <a:buChar char="•"/>
        <a:tabLst/>
        <a:defRPr sz="3600" b="0" i="0" u="none" strike="noStrike" cap="none" spc="0" baseline="0">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9pPr>
    </p:bodyStyle>
    <p:otherStyle>
      <a:lvl1pPr marL="0" marR="0" indent="0" algn="ctr" defTabSz="584200" latinLnBrk="0">
        <a:lnSpc>
          <a:spcPct val="100000"/>
        </a:lnSpc>
        <a:spcBef>
          <a:spcPts val="0"/>
        </a:spcBef>
        <a:spcAft>
          <a:spcPts val="0"/>
        </a:spcAft>
        <a:buClrTx/>
        <a:buSzTx/>
        <a:buFontTx/>
        <a:buNone/>
        <a:tabLst/>
        <a:defRPr sz="18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a:defRPr>
      </a:lvl1pPr>
      <a:lvl2pPr marL="0" marR="0" indent="228600" algn="ctr" defTabSz="584200" latinLnBrk="0">
        <a:lnSpc>
          <a:spcPct val="100000"/>
        </a:lnSpc>
        <a:spcBef>
          <a:spcPts val="0"/>
        </a:spcBef>
        <a:spcAft>
          <a:spcPts val="0"/>
        </a:spcAft>
        <a:buClrTx/>
        <a:buSzTx/>
        <a:buFontTx/>
        <a:buNone/>
        <a:tabLst/>
        <a:defRPr sz="18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a:defRPr>
      </a:lvl2pPr>
      <a:lvl3pPr marL="0" marR="0" indent="457200" algn="ctr" defTabSz="584200" latinLnBrk="0">
        <a:lnSpc>
          <a:spcPct val="100000"/>
        </a:lnSpc>
        <a:spcBef>
          <a:spcPts val="0"/>
        </a:spcBef>
        <a:spcAft>
          <a:spcPts val="0"/>
        </a:spcAft>
        <a:buClrTx/>
        <a:buSzTx/>
        <a:buFontTx/>
        <a:buNone/>
        <a:tabLst/>
        <a:defRPr sz="18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a:defRPr>
      </a:lvl3pPr>
      <a:lvl4pPr marL="0" marR="0" indent="685800" algn="ctr" defTabSz="584200" latinLnBrk="0">
        <a:lnSpc>
          <a:spcPct val="100000"/>
        </a:lnSpc>
        <a:spcBef>
          <a:spcPts val="0"/>
        </a:spcBef>
        <a:spcAft>
          <a:spcPts val="0"/>
        </a:spcAft>
        <a:buClrTx/>
        <a:buSzTx/>
        <a:buFontTx/>
        <a:buNone/>
        <a:tabLst/>
        <a:defRPr sz="18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a:defRPr>
      </a:lvl4pPr>
      <a:lvl5pPr marL="0" marR="0" indent="914400" algn="ctr" defTabSz="584200" latinLnBrk="0">
        <a:lnSpc>
          <a:spcPct val="100000"/>
        </a:lnSpc>
        <a:spcBef>
          <a:spcPts val="0"/>
        </a:spcBef>
        <a:spcAft>
          <a:spcPts val="0"/>
        </a:spcAft>
        <a:buClrTx/>
        <a:buSzTx/>
        <a:buFontTx/>
        <a:buNone/>
        <a:tabLst/>
        <a:defRPr sz="18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a:defRPr>
      </a:lvl5pPr>
      <a:lvl6pPr marL="0" marR="0" indent="1143000" algn="ctr" defTabSz="584200" latinLnBrk="0">
        <a:lnSpc>
          <a:spcPct val="100000"/>
        </a:lnSpc>
        <a:spcBef>
          <a:spcPts val="0"/>
        </a:spcBef>
        <a:spcAft>
          <a:spcPts val="0"/>
        </a:spcAft>
        <a:buClrTx/>
        <a:buSzTx/>
        <a:buFontTx/>
        <a:buNone/>
        <a:tabLst/>
        <a:defRPr sz="18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a:defRPr>
      </a:lvl6pPr>
      <a:lvl7pPr marL="0" marR="0" indent="1371600" algn="ctr" defTabSz="584200" latinLnBrk="0">
        <a:lnSpc>
          <a:spcPct val="100000"/>
        </a:lnSpc>
        <a:spcBef>
          <a:spcPts val="0"/>
        </a:spcBef>
        <a:spcAft>
          <a:spcPts val="0"/>
        </a:spcAft>
        <a:buClrTx/>
        <a:buSzTx/>
        <a:buFontTx/>
        <a:buNone/>
        <a:tabLst/>
        <a:defRPr sz="18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a:defRPr>
      </a:lvl7pPr>
      <a:lvl8pPr marL="0" marR="0" indent="1600200" algn="ctr" defTabSz="584200" latinLnBrk="0">
        <a:lnSpc>
          <a:spcPct val="100000"/>
        </a:lnSpc>
        <a:spcBef>
          <a:spcPts val="0"/>
        </a:spcBef>
        <a:spcAft>
          <a:spcPts val="0"/>
        </a:spcAft>
        <a:buClrTx/>
        <a:buSzTx/>
        <a:buFontTx/>
        <a:buNone/>
        <a:tabLst/>
        <a:defRPr sz="18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a:defRPr>
      </a:lvl8pPr>
      <a:lvl9pPr marL="0" marR="0" indent="1828800" algn="ctr" defTabSz="584200" latinLnBrk="0">
        <a:lnSpc>
          <a:spcPct val="100000"/>
        </a:lnSpc>
        <a:spcBef>
          <a:spcPts val="0"/>
        </a:spcBef>
        <a:spcAft>
          <a:spcPts val="0"/>
        </a:spcAft>
        <a:buClrTx/>
        <a:buSzTx/>
        <a:buFontTx/>
        <a:buNone/>
        <a:tabLst/>
        <a:defRPr sz="1800" b="1" i="0" u="none" strike="noStrike" cap="all" spc="0" baseline="0">
          <a:solidFill>
            <a:schemeClr val="tx1"/>
          </a:solidFill>
          <a:effectLst>
            <a:outerShdw blurRad="25400" dist="25400" dir="5520000" rotWithShape="0">
              <a:srgbClr val="FFFFFF">
                <a:alpha val="71999"/>
              </a:srgbClr>
            </a:outerShdw>
          </a:effectLst>
          <a:uFillTx/>
          <a:latin typeface="+mn-lt"/>
          <a:ea typeface="+mn-ea"/>
          <a:cs typeface="+mn-cs"/>
          <a:sym typeface="Avenir Nex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registers.trinitywallstreet.org/files/history/churchyard/"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53481" y="564830"/>
            <a:ext cx="1718740" cy="61754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3413" dirty="0" smtClean="0"/>
              <a:t>Outputs</a:t>
            </a:r>
            <a:endParaRPr lang="en-US" sz="3413" dirty="0"/>
          </a:p>
        </p:txBody>
      </p:sp>
      <p:sp>
        <p:nvSpPr>
          <p:cNvPr id="3" name="TextBox 2"/>
          <p:cNvSpPr txBox="1"/>
          <p:nvPr/>
        </p:nvSpPr>
        <p:spPr>
          <a:xfrm>
            <a:off x="8996833" y="564829"/>
            <a:ext cx="1378904" cy="61754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413" dirty="0" smtClean="0"/>
              <a:t>Inputs</a:t>
            </a:r>
            <a:endParaRPr lang="en-US" sz="3413" dirty="0"/>
          </a:p>
        </p:txBody>
      </p:sp>
      <p:cxnSp>
        <p:nvCxnSpPr>
          <p:cNvPr id="5" name="Straight Connector 4"/>
          <p:cNvCxnSpPr/>
          <p:nvPr/>
        </p:nvCxnSpPr>
        <p:spPr>
          <a:xfrm>
            <a:off x="6369745" y="413359"/>
            <a:ext cx="0" cy="8642959"/>
          </a:xfrm>
          <a:prstGeom prst="line">
            <a:avLst/>
          </a:prstGeom>
          <a:ln w="158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p:cNvSpPr txBox="1"/>
          <p:nvPr/>
        </p:nvSpPr>
        <p:spPr>
          <a:xfrm>
            <a:off x="6369745" y="1534703"/>
            <a:ext cx="5738266" cy="1323439"/>
          </a:xfrm>
          <a:prstGeom prst="rect">
            <a:avLst/>
          </a:prstGeom>
          <a:noFill/>
        </p:spPr>
        <p:txBody>
          <a:bodyPr wrap="square" rtlCol="0">
            <a:spAutoFit/>
          </a:bodyPr>
          <a:lstStyle/>
          <a:p>
            <a:pPr marL="304810" indent="-304810" algn="l">
              <a:buFont typeface="Arial" panose="020B0604020202020204" pitchFamily="34" charset="0"/>
              <a:buChar char="•"/>
            </a:pPr>
            <a:r>
              <a:rPr lang="en-US" sz="2000" i="0" dirty="0">
                <a:solidFill>
                  <a:schemeClr val="bg1">
                    <a:lumMod val="50000"/>
                  </a:schemeClr>
                </a:solidFill>
                <a:effectLst/>
              </a:rPr>
              <a:t>Take notes on this side from things you did not produce.</a:t>
            </a:r>
          </a:p>
          <a:p>
            <a:pPr marL="304810" indent="-304810" algn="l">
              <a:buFont typeface="Arial" panose="020B0604020202020204" pitchFamily="34" charset="0"/>
              <a:buChar char="•"/>
            </a:pPr>
            <a:r>
              <a:rPr lang="en-US" sz="2000" i="0" dirty="0">
                <a:solidFill>
                  <a:schemeClr val="bg1">
                    <a:lumMod val="50000"/>
                  </a:schemeClr>
                </a:solidFill>
                <a:effectLst/>
              </a:rPr>
              <a:t>Include data tables not created by you.</a:t>
            </a:r>
          </a:p>
          <a:p>
            <a:pPr marL="304810" indent="-304810" algn="l">
              <a:buFont typeface="Arial" panose="020B0604020202020204" pitchFamily="34" charset="0"/>
              <a:buChar char="•"/>
            </a:pPr>
            <a:r>
              <a:rPr lang="en-US" sz="2000" i="0" dirty="0">
                <a:solidFill>
                  <a:schemeClr val="bg1">
                    <a:lumMod val="50000"/>
                  </a:schemeClr>
                </a:solidFill>
                <a:effectLst/>
              </a:rPr>
              <a:t>Include graphs not created by you.</a:t>
            </a:r>
          </a:p>
        </p:txBody>
      </p:sp>
      <p:sp>
        <p:nvSpPr>
          <p:cNvPr id="9" name="TextBox 8"/>
          <p:cNvSpPr txBox="1"/>
          <p:nvPr/>
        </p:nvSpPr>
        <p:spPr>
          <a:xfrm>
            <a:off x="739036" y="1534703"/>
            <a:ext cx="5092372" cy="3477875"/>
          </a:xfrm>
          <a:prstGeom prst="rect">
            <a:avLst/>
          </a:prstGeom>
          <a:noFill/>
        </p:spPr>
        <p:txBody>
          <a:bodyPr wrap="square" rtlCol="0">
            <a:spAutoFit/>
          </a:bodyPr>
          <a:lstStyle/>
          <a:p>
            <a:pPr marL="304810" indent="-304810" algn="l">
              <a:buFont typeface="Arial" panose="020B0604020202020204" pitchFamily="34" charset="0"/>
              <a:buChar char="•"/>
            </a:pPr>
            <a:r>
              <a:rPr lang="en-US" sz="2000" i="0" dirty="0">
                <a:solidFill>
                  <a:schemeClr val="bg1">
                    <a:lumMod val="50000"/>
                  </a:schemeClr>
                </a:solidFill>
                <a:effectLst/>
              </a:rPr>
              <a:t>Questions that correspond to the notes on the right. These may be questions for the creator or lecturer, or may be questions you expect to see on an exam.</a:t>
            </a:r>
          </a:p>
          <a:p>
            <a:pPr marL="304810" indent="-304810" algn="l">
              <a:buFont typeface="Arial" panose="020B0604020202020204" pitchFamily="34" charset="0"/>
              <a:buChar char="•"/>
            </a:pPr>
            <a:r>
              <a:rPr lang="en-US" sz="2000" i="0" dirty="0">
                <a:solidFill>
                  <a:schemeClr val="bg1">
                    <a:lumMod val="50000"/>
                  </a:schemeClr>
                </a:solidFill>
                <a:effectLst/>
              </a:rPr>
              <a:t>Summary to enable you to find the information easily.</a:t>
            </a:r>
          </a:p>
          <a:p>
            <a:pPr marL="304810" indent="-304810" algn="l">
              <a:buFont typeface="Arial" panose="020B0604020202020204" pitchFamily="34" charset="0"/>
              <a:buChar char="•"/>
            </a:pPr>
            <a:r>
              <a:rPr lang="en-US" sz="2000" i="0" dirty="0">
                <a:solidFill>
                  <a:schemeClr val="bg1">
                    <a:lumMod val="50000"/>
                  </a:schemeClr>
                </a:solidFill>
                <a:effectLst/>
              </a:rPr>
              <a:t>Observations. These may be narrative or tabular.</a:t>
            </a:r>
          </a:p>
          <a:p>
            <a:pPr marL="304810" indent="-304810" algn="l">
              <a:buFont typeface="Arial" panose="020B0604020202020204" pitchFamily="34" charset="0"/>
              <a:buChar char="•"/>
            </a:pPr>
            <a:r>
              <a:rPr lang="en-US" sz="2000" i="0" dirty="0">
                <a:solidFill>
                  <a:schemeClr val="bg1">
                    <a:lumMod val="50000"/>
                  </a:schemeClr>
                </a:solidFill>
                <a:effectLst/>
              </a:rPr>
              <a:t>Calculations.</a:t>
            </a:r>
          </a:p>
          <a:p>
            <a:pPr marL="304810" indent="-304810" algn="l">
              <a:buFont typeface="Arial" panose="020B0604020202020204" pitchFamily="34" charset="0"/>
              <a:buChar char="•"/>
            </a:pPr>
            <a:r>
              <a:rPr lang="en-US" sz="2000" i="0" dirty="0">
                <a:solidFill>
                  <a:schemeClr val="bg1">
                    <a:lumMod val="50000"/>
                  </a:schemeClr>
                </a:solidFill>
                <a:effectLst/>
              </a:rPr>
              <a:t>Graphs.</a:t>
            </a:r>
          </a:p>
        </p:txBody>
      </p:sp>
      <p:sp>
        <p:nvSpPr>
          <p:cNvPr id="4" name="Rectangle 3"/>
          <p:cNvSpPr/>
          <p:nvPr/>
        </p:nvSpPr>
        <p:spPr>
          <a:xfrm>
            <a:off x="7064678" y="3775182"/>
            <a:ext cx="4534423" cy="1323439"/>
          </a:xfrm>
          <a:prstGeom prst="rect">
            <a:avLst/>
          </a:prstGeom>
        </p:spPr>
        <p:txBody>
          <a:bodyPr wrap="square">
            <a:spAutoFit/>
          </a:bodyPr>
          <a:lstStyle/>
          <a:p>
            <a:pPr algn="l"/>
            <a:r>
              <a:rPr lang="en-US" sz="2000" dirty="0">
                <a:solidFill>
                  <a:srgbClr val="7030A0"/>
                </a:solidFill>
                <a:effectLst/>
              </a:rPr>
              <a:t>Notes taken from a lecture, reading, video, examples of quantitative reasoning, Socratic Seminar, tutorials, pre-lab and post-lab discussions, etc.</a:t>
            </a:r>
          </a:p>
        </p:txBody>
      </p:sp>
    </p:spTree>
    <p:extLst>
      <p:ext uri="{BB962C8B-B14F-4D97-AF65-F5344CB8AC3E}">
        <p14:creationId xmlns:p14="http://schemas.microsoft.com/office/powerpoint/2010/main" val="40402834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rocedure"/>
          <p:cNvSpPr txBox="1">
            <a:spLocks noGrp="1"/>
          </p:cNvSpPr>
          <p:nvPr>
            <p:ph type="title"/>
          </p:nvPr>
        </p:nvSpPr>
        <p:spPr>
          <a:prstGeom prst="rect">
            <a:avLst/>
          </a:prstGeom>
        </p:spPr>
        <p:txBody>
          <a:bodyPr/>
          <a:lstStyle/>
          <a:p>
            <a:r>
              <a:t>Procedure</a:t>
            </a:r>
          </a:p>
        </p:txBody>
      </p:sp>
      <p:sp>
        <p:nvSpPr>
          <p:cNvPr id="149" name="Gather data for each of the data tables at a local cemetery or from obituaries or demographic records provided by your instructor.…"/>
          <p:cNvSpPr txBox="1">
            <a:spLocks noGrp="1"/>
          </p:cNvSpPr>
          <p:nvPr>
            <p:ph type="body" idx="1"/>
          </p:nvPr>
        </p:nvSpPr>
        <p:spPr>
          <a:xfrm>
            <a:off x="901700" y="1651000"/>
            <a:ext cx="11201400" cy="5386586"/>
          </a:xfrm>
          <a:prstGeom prst="rect">
            <a:avLst/>
          </a:prstGeom>
        </p:spPr>
        <p:txBody>
          <a:bodyPr anchor="t">
            <a:normAutofit/>
          </a:bodyPr>
          <a:lstStyle/>
          <a:p>
            <a:pPr marL="457200" indent="-317500" defTabSz="457200">
              <a:lnSpc>
                <a:spcPts val="3800"/>
              </a:lnSpc>
              <a:spcBef>
                <a:spcPts val="1400"/>
              </a:spcBef>
              <a:buClr>
                <a:srgbClr val="000000"/>
              </a:buClr>
              <a:buFont typeface="Times"/>
              <a:defRPr sz="1800">
                <a:solidFill>
                  <a:srgbClr val="000000"/>
                </a:solidFill>
                <a:effectLst/>
                <a:latin typeface="Times"/>
                <a:ea typeface="Times"/>
                <a:cs typeface="Times"/>
                <a:sym typeface="Times"/>
              </a:defRPr>
            </a:pPr>
            <a:r>
              <a:rPr sz="2000" dirty="0">
                <a:latin typeface="+mj-lt"/>
              </a:rPr>
              <a:t>Gather data for each of the data tables at a local cemetery or from obituaries or demographic records provided by your instructor. </a:t>
            </a:r>
            <a:endParaRPr sz="2000" dirty="0">
              <a:latin typeface="+mj-lt"/>
              <a:ea typeface="Symbol"/>
              <a:cs typeface="Symbol"/>
              <a:sym typeface="Symbol"/>
            </a:endParaRPr>
          </a:p>
          <a:p>
            <a:pPr marL="457200" indent="-317500" defTabSz="457200">
              <a:lnSpc>
                <a:spcPts val="3800"/>
              </a:lnSpc>
              <a:spcBef>
                <a:spcPts val="1400"/>
              </a:spcBef>
              <a:buClr>
                <a:srgbClr val="000000"/>
              </a:buClr>
              <a:buFont typeface="Times"/>
              <a:defRPr sz="1800">
                <a:solidFill>
                  <a:srgbClr val="000000"/>
                </a:solidFill>
                <a:effectLst/>
                <a:latin typeface="Times"/>
                <a:ea typeface="Times"/>
                <a:cs typeface="Times"/>
                <a:sym typeface="Times"/>
              </a:defRPr>
            </a:pPr>
            <a:r>
              <a:rPr sz="2000" dirty="0">
                <a:latin typeface="+mj-lt"/>
              </a:rPr>
              <a:t>Record the </a:t>
            </a:r>
            <a:r>
              <a:rPr sz="2000" b="1" i="1" dirty="0">
                <a:latin typeface="+mj-lt"/>
              </a:rPr>
              <a:t>age of death</a:t>
            </a:r>
            <a:r>
              <a:rPr sz="2000" dirty="0">
                <a:latin typeface="+mj-lt"/>
              </a:rPr>
              <a:t> according to age cohort and the </a:t>
            </a:r>
            <a:r>
              <a:rPr sz="2000" b="1" i="1" dirty="0">
                <a:latin typeface="+mj-lt"/>
              </a:rPr>
              <a:t>gender</a:t>
            </a:r>
            <a:r>
              <a:rPr sz="2000" dirty="0">
                <a:latin typeface="+mj-lt"/>
              </a:rPr>
              <a:t> of the individual. </a:t>
            </a:r>
            <a:endParaRPr sz="2000" dirty="0">
              <a:latin typeface="+mj-lt"/>
              <a:ea typeface="Symbol"/>
              <a:cs typeface="Symbol"/>
              <a:sym typeface="Symbol"/>
            </a:endParaRPr>
          </a:p>
          <a:p>
            <a:pPr marL="457200" indent="-317500" defTabSz="457200">
              <a:lnSpc>
                <a:spcPts val="3800"/>
              </a:lnSpc>
              <a:spcBef>
                <a:spcPts val="1400"/>
              </a:spcBef>
              <a:buClr>
                <a:srgbClr val="000000"/>
              </a:buClr>
              <a:buFont typeface="Times"/>
              <a:defRPr sz="1800">
                <a:solidFill>
                  <a:srgbClr val="000000"/>
                </a:solidFill>
                <a:effectLst/>
                <a:latin typeface="Times"/>
                <a:ea typeface="Times"/>
                <a:cs typeface="Times"/>
                <a:sym typeface="Times"/>
              </a:defRPr>
            </a:pPr>
            <a:r>
              <a:rPr sz="2000" dirty="0">
                <a:latin typeface="+mj-lt"/>
              </a:rPr>
              <a:t>Plot four lines on your graph using a different colored pencil for each line. You will plot four lines altogether, one for males and one for females who died before the year 1900, and one for males and one for females who died within the last decade. </a:t>
            </a:r>
            <a:endParaRPr sz="2000" dirty="0">
              <a:latin typeface="+mj-lt"/>
              <a:ea typeface="Symbol"/>
              <a:cs typeface="Symbol"/>
              <a:sym typeface="Symbol"/>
            </a:endParaRPr>
          </a:p>
          <a:p>
            <a:pPr marL="457200" indent="-317500" defTabSz="457200">
              <a:lnSpc>
                <a:spcPts val="3800"/>
              </a:lnSpc>
              <a:spcBef>
                <a:spcPts val="1400"/>
              </a:spcBef>
              <a:buClr>
                <a:srgbClr val="000000"/>
              </a:buClr>
              <a:buFont typeface="Times"/>
              <a:defRPr sz="1800">
                <a:solidFill>
                  <a:srgbClr val="000000"/>
                </a:solidFill>
                <a:effectLst/>
                <a:latin typeface="Times"/>
                <a:ea typeface="Times"/>
                <a:cs typeface="Times"/>
                <a:sym typeface="Times"/>
              </a:defRPr>
            </a:pPr>
            <a:r>
              <a:rPr sz="2000" dirty="0">
                <a:latin typeface="+mj-lt"/>
              </a:rPr>
              <a:t>Answer the questions that follow. </a:t>
            </a:r>
          </a:p>
        </p:txBody>
      </p:sp>
      <p:graphicFrame>
        <p:nvGraphicFramePr>
          <p:cNvPr id="150" name="Table"/>
          <p:cNvGraphicFramePr/>
          <p:nvPr>
            <p:extLst>
              <p:ext uri="{D42A27DB-BD31-4B8C-83A1-F6EECF244321}">
                <p14:modId xmlns:p14="http://schemas.microsoft.com/office/powerpoint/2010/main" val="2949592478"/>
              </p:ext>
            </p:extLst>
          </p:nvPr>
        </p:nvGraphicFramePr>
        <p:xfrm>
          <a:off x="5725627" y="5869186"/>
          <a:ext cx="5588000" cy="2336800"/>
        </p:xfrm>
        <a:graphic>
          <a:graphicData uri="http://schemas.openxmlformats.org/drawingml/2006/table">
            <a:tbl>
              <a:tblPr firstRow="1" firstCol="1">
                <a:tableStyleId>{4C3C2611-4C71-4FC5-86AE-919BDF0F9419}</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tblGrid>
              <a:tr h="453995">
                <a:tc>
                  <a:txBody>
                    <a:bodyPr/>
                    <a:lstStyle/>
                    <a:p>
                      <a:pPr>
                        <a:defRPr b="0" cap="none">
                          <a:solidFill>
                            <a:srgbClr val="000000"/>
                          </a:solidFill>
                          <a:effectLst/>
                        </a:defRPr>
                      </a:pPr>
                      <a:r>
                        <a:rPr sz="2400">
                          <a:solidFill>
                            <a:srgbClr val="FFFFFF"/>
                          </a:solidFill>
                          <a:effectLst>
                            <a:outerShdw blurRad="25400" dist="12700" dir="15780000" rotWithShape="0">
                              <a:srgbClr val="191919">
                                <a:alpha val="50000"/>
                              </a:srgbClr>
                            </a:outerShdw>
                          </a:effectLst>
                          <a:sym typeface="Avenir Next Demi Bold"/>
                        </a:rPr>
                        <a:t>Male Age</a:t>
                      </a:r>
                    </a:p>
                  </a:txBody>
                  <a:tcPr marL="50800" marR="50800" marT="50800" marB="50800" anchor="ctr" horzOverflow="overflow">
                    <a:blipFill rotWithShape="1">
                      <a:blip r:embed="rId2"/>
                      <a:srcRect/>
                      <a:tile tx="0" ty="0" sx="100000" sy="100000" flip="none" algn="tl"/>
                    </a:blipFill>
                  </a:tcPr>
                </a:tc>
                <a:tc>
                  <a:txBody>
                    <a:bodyPr/>
                    <a:lstStyle/>
                    <a:p>
                      <a:pPr>
                        <a:defRPr b="0" cap="none">
                          <a:solidFill>
                            <a:srgbClr val="000000"/>
                          </a:solidFill>
                          <a:effectLst/>
                        </a:defRPr>
                      </a:pPr>
                      <a:r>
                        <a:rPr sz="2400" dirty="0" smtClean="0">
                          <a:solidFill>
                            <a:srgbClr val="FFFFFF"/>
                          </a:solidFill>
                          <a:effectLst>
                            <a:outerShdw blurRad="25400" dist="12700" dir="15780000" rotWithShape="0">
                              <a:srgbClr val="191919">
                                <a:alpha val="50000"/>
                              </a:srgbClr>
                            </a:outerShdw>
                          </a:effectLst>
                          <a:sym typeface="Avenir Next Demi Bold"/>
                        </a:rPr>
                        <a:t>Female Ag</a:t>
                      </a:r>
                      <a:r>
                        <a:rPr lang="en-US" sz="2400" dirty="0" smtClean="0">
                          <a:solidFill>
                            <a:srgbClr val="FFFFFF"/>
                          </a:solidFill>
                          <a:effectLst>
                            <a:outerShdw blurRad="25400" dist="12700" dir="15780000" rotWithShape="0">
                              <a:srgbClr val="191919">
                                <a:alpha val="50000"/>
                              </a:srgbClr>
                            </a:outerShdw>
                          </a:effectLst>
                          <a:sym typeface="Avenir Next Demi Bold"/>
                        </a:rPr>
                        <a:t>e</a:t>
                      </a:r>
                      <a:endParaRPr sz="2400" dirty="0">
                        <a:solidFill>
                          <a:srgbClr val="FFFFFF"/>
                        </a:solidFill>
                        <a:effectLst>
                          <a:outerShdw blurRad="25400" dist="12700" dir="15780000" rotWithShape="0">
                            <a:srgbClr val="191919">
                              <a:alpha val="50000"/>
                            </a:srgbClr>
                          </a:outerShdw>
                        </a:effectLst>
                        <a:sym typeface="Avenir Next Demi Bold"/>
                      </a:endParaRPr>
                    </a:p>
                  </a:txBody>
                  <a:tcPr marL="50800" marR="50800" marT="50800" marB="50800" anchor="ctr" horzOverflow="overflow">
                    <a:blipFill rotWithShape="1">
                      <a:blip r:embed="rId2"/>
                      <a:srcRect/>
                      <a:tile tx="0" ty="0" sx="100000" sy="100000" flip="none" algn="tl"/>
                    </a:blipFill>
                  </a:tcPr>
                </a:tc>
                <a:extLst>
                  <a:ext uri="{0D108BD9-81ED-4DB2-BD59-A6C34878D82A}">
                    <a16:rowId xmlns:a16="http://schemas.microsoft.com/office/drawing/2014/main" val="10000"/>
                  </a:ext>
                </a:extLst>
              </a:tr>
              <a:tr h="453995">
                <a:tc>
                  <a:txBody>
                    <a:bodyPr/>
                    <a:lstStyle/>
                    <a:p>
                      <a:pPr>
                        <a:defRPr sz="2400" b="0" cap="none">
                          <a:effectLst>
                            <a:outerShdw blurRad="25400" dist="12700" dir="15780000" rotWithShape="0">
                              <a:srgbClr val="191919">
                                <a:alpha val="50000"/>
                              </a:srgbClr>
                            </a:outerShdw>
                          </a:effectLst>
                          <a:sym typeface="Avenir Next Demi Bold"/>
                        </a:defRPr>
                      </a:pPr>
                      <a:endParaRPr/>
                    </a:p>
                  </a:txBody>
                  <a:tcPr marL="50800" marR="50800" marT="50800" marB="50800" anchor="ctr" horzOverflow="overflow">
                    <a:blipFill rotWithShape="1">
                      <a:blip r:embed="rId3"/>
                      <a:srcRect/>
                      <a:tile tx="0" ty="0" sx="100000" sy="100000" flip="none" algn="tl"/>
                    </a:blipFill>
                  </a:tcPr>
                </a:tc>
                <a:tc>
                  <a:txBody>
                    <a:bodyPr/>
                    <a:lstStyle/>
                    <a:p>
                      <a:pPr>
                        <a:defRPr sz="2400" b="0" cap="none">
                          <a:effectLst>
                            <a:outerShdw blurRad="25400" dist="25400" dir="5520000" rotWithShape="0">
                              <a:srgbClr val="FFFFFF">
                                <a:alpha val="72000"/>
                              </a:srgbClr>
                            </a:outerShdw>
                          </a:effectLst>
                          <a:sym typeface="Avenir Next Demi Bold"/>
                        </a:defRPr>
                      </a:pPr>
                      <a:endParaRPr/>
                    </a:p>
                  </a:txBody>
                  <a:tcPr marL="50800" marR="50800" marT="50800" marB="50800" anchor="ctr" horzOverflow="overflow">
                    <a:lnR w="12700">
                      <a:solidFill>
                        <a:srgbClr val="514F48">
                          <a:alpha val="80000"/>
                        </a:srgbClr>
                      </a:solidFill>
                      <a:miter lim="400000"/>
                    </a:lnR>
                  </a:tcPr>
                </a:tc>
                <a:extLst>
                  <a:ext uri="{0D108BD9-81ED-4DB2-BD59-A6C34878D82A}">
                    <a16:rowId xmlns:a16="http://schemas.microsoft.com/office/drawing/2014/main" val="10001"/>
                  </a:ext>
                </a:extLst>
              </a:tr>
              <a:tr h="453995">
                <a:tc>
                  <a:txBody>
                    <a:bodyPr/>
                    <a:lstStyle/>
                    <a:p>
                      <a:pPr>
                        <a:defRPr sz="2400" b="0" cap="none">
                          <a:effectLst>
                            <a:outerShdw blurRad="25400" dist="12700" dir="15780000" rotWithShape="0">
                              <a:srgbClr val="191919">
                                <a:alpha val="50000"/>
                              </a:srgbClr>
                            </a:outerShdw>
                          </a:effectLst>
                          <a:sym typeface="Avenir Next Demi Bold"/>
                        </a:defRPr>
                      </a:pPr>
                      <a:endParaRPr/>
                    </a:p>
                  </a:txBody>
                  <a:tcPr marL="50800" marR="50800" marT="50800" marB="50800" anchor="ctr" horzOverflow="overflow">
                    <a:blipFill rotWithShape="1">
                      <a:blip r:embed="rId3"/>
                      <a:srcRect/>
                      <a:tile tx="0" ty="0" sx="100000" sy="100000" flip="none" algn="tl"/>
                    </a:blipFill>
                  </a:tcPr>
                </a:tc>
                <a:tc>
                  <a:txBody>
                    <a:bodyPr/>
                    <a:lstStyle/>
                    <a:p>
                      <a:pPr>
                        <a:defRPr sz="2400" b="0" cap="none">
                          <a:effectLst>
                            <a:outerShdw blurRad="25400" dist="25400" dir="5520000" rotWithShape="0">
                              <a:srgbClr val="FFFFFF">
                                <a:alpha val="72000"/>
                              </a:srgbClr>
                            </a:outerShdw>
                          </a:effectLst>
                          <a:sym typeface="Avenir Next Demi Bold"/>
                        </a:defRPr>
                      </a:pPr>
                      <a:endParaRPr/>
                    </a:p>
                  </a:txBody>
                  <a:tcPr marL="50800" marR="50800" marT="50800" marB="50800" anchor="ctr" horzOverflow="overflow">
                    <a:lnR w="12700">
                      <a:solidFill>
                        <a:srgbClr val="514F48">
                          <a:alpha val="80000"/>
                        </a:srgbClr>
                      </a:solidFill>
                      <a:miter lim="400000"/>
                    </a:lnR>
                  </a:tcPr>
                </a:tc>
                <a:extLst>
                  <a:ext uri="{0D108BD9-81ED-4DB2-BD59-A6C34878D82A}">
                    <a16:rowId xmlns:a16="http://schemas.microsoft.com/office/drawing/2014/main" val="10002"/>
                  </a:ext>
                </a:extLst>
              </a:tr>
              <a:tr h="453995">
                <a:tc>
                  <a:txBody>
                    <a:bodyPr/>
                    <a:lstStyle/>
                    <a:p>
                      <a:pPr>
                        <a:defRPr sz="2400" b="0" cap="none">
                          <a:effectLst>
                            <a:outerShdw blurRad="25400" dist="12700" dir="15780000" rotWithShape="0">
                              <a:srgbClr val="191919">
                                <a:alpha val="50000"/>
                              </a:srgbClr>
                            </a:outerShdw>
                          </a:effectLst>
                          <a:sym typeface="Avenir Next Demi Bold"/>
                        </a:defRPr>
                      </a:pPr>
                      <a:endParaRPr/>
                    </a:p>
                  </a:txBody>
                  <a:tcPr marL="50800" marR="50800" marT="50800" marB="50800" anchor="ctr" horzOverflow="overflow">
                    <a:blipFill rotWithShape="1">
                      <a:blip r:embed="rId3"/>
                      <a:srcRect/>
                      <a:tile tx="0" ty="0" sx="100000" sy="100000" flip="none" algn="tl"/>
                    </a:blipFill>
                  </a:tcPr>
                </a:tc>
                <a:tc>
                  <a:txBody>
                    <a:bodyPr/>
                    <a:lstStyle/>
                    <a:p>
                      <a:pPr>
                        <a:defRPr sz="2400" b="0" cap="none">
                          <a:effectLst>
                            <a:outerShdw blurRad="25400" dist="25400" dir="5520000" rotWithShape="0">
                              <a:srgbClr val="FFFFFF">
                                <a:alpha val="72000"/>
                              </a:srgbClr>
                            </a:outerShdw>
                          </a:effectLst>
                          <a:sym typeface="Avenir Next Demi Bold"/>
                        </a:defRPr>
                      </a:pPr>
                      <a:endParaRPr/>
                    </a:p>
                  </a:txBody>
                  <a:tcPr marL="50800" marR="50800" marT="50800" marB="50800" anchor="ctr" horzOverflow="overflow">
                    <a:lnR w="12700">
                      <a:solidFill>
                        <a:srgbClr val="514F48">
                          <a:alpha val="80000"/>
                        </a:srgbClr>
                      </a:solidFill>
                      <a:miter lim="400000"/>
                    </a:lnR>
                  </a:tcPr>
                </a:tc>
                <a:extLst>
                  <a:ext uri="{0D108BD9-81ED-4DB2-BD59-A6C34878D82A}">
                    <a16:rowId xmlns:a16="http://schemas.microsoft.com/office/drawing/2014/main" val="10003"/>
                  </a:ext>
                </a:extLst>
              </a:tr>
              <a:tr h="453995">
                <a:tc>
                  <a:txBody>
                    <a:bodyPr/>
                    <a:lstStyle/>
                    <a:p>
                      <a:pPr>
                        <a:defRPr sz="2400" b="0" cap="none">
                          <a:effectLst>
                            <a:outerShdw blurRad="25400" dist="12700" dir="15780000" rotWithShape="0">
                              <a:srgbClr val="191919">
                                <a:alpha val="50000"/>
                              </a:srgbClr>
                            </a:outerShdw>
                          </a:effectLst>
                          <a:sym typeface="Avenir Next Demi Bold"/>
                        </a:defRPr>
                      </a:pPr>
                      <a:endParaRPr/>
                    </a:p>
                  </a:txBody>
                  <a:tcPr marL="50800" marR="50800" marT="50800" marB="50800" anchor="ctr" horzOverflow="overflow">
                    <a:blipFill rotWithShape="1">
                      <a:blip r:embed="rId3"/>
                      <a:srcRect/>
                      <a:tile tx="0" ty="0" sx="100000" sy="100000" flip="none" algn="tl"/>
                    </a:blipFill>
                  </a:tcPr>
                </a:tc>
                <a:tc>
                  <a:txBody>
                    <a:bodyPr/>
                    <a:lstStyle/>
                    <a:p>
                      <a:pPr>
                        <a:defRPr sz="2400" b="0" cap="none">
                          <a:effectLst>
                            <a:outerShdw blurRad="25400" dist="25400" dir="5520000" rotWithShape="0">
                              <a:srgbClr val="FFFFFF">
                                <a:alpha val="72000"/>
                              </a:srgbClr>
                            </a:outerShdw>
                          </a:effectLst>
                          <a:sym typeface="Avenir Next Demi Bold"/>
                        </a:defRPr>
                      </a:pPr>
                      <a:endParaRPr dirty="0"/>
                    </a:p>
                  </a:txBody>
                  <a:tcPr marL="50800" marR="50800" marT="50800" marB="50800" anchor="ctr" horzOverflow="overflow">
                    <a:lnR w="12700">
                      <a:solidFill>
                        <a:srgbClr val="514F48">
                          <a:alpha val="80000"/>
                        </a:srgbClr>
                      </a:solidFill>
                      <a:miter lim="400000"/>
                    </a:lnR>
                    <a:lnB w="12700">
                      <a:solidFill>
                        <a:srgbClr val="514F48">
                          <a:alpha val="80000"/>
                        </a:srgbClr>
                      </a:solidFill>
                      <a:miter lim="400000"/>
                    </a:lnB>
                  </a:tcPr>
                </a:tc>
                <a:extLst>
                  <a:ext uri="{0D108BD9-81ED-4DB2-BD59-A6C34878D82A}">
                    <a16:rowId xmlns:a16="http://schemas.microsoft.com/office/drawing/2014/main" val="10004"/>
                  </a:ext>
                </a:extLst>
              </a:tr>
            </a:tbl>
          </a:graphicData>
        </a:graphic>
      </p:graphicFrame>
      <p:sp>
        <p:nvSpPr>
          <p:cNvPr id="151" name="200 graves minimum!"/>
          <p:cNvSpPr txBox="1"/>
          <p:nvPr/>
        </p:nvSpPr>
        <p:spPr>
          <a:xfrm>
            <a:off x="6510263" y="8470896"/>
            <a:ext cx="4018728"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dirty="0">
                <a:solidFill>
                  <a:srgbClr val="000000"/>
                </a:solidFill>
              </a:rPr>
              <a:t>200 graves minimum!</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Questions"/>
          <p:cNvSpPr txBox="1">
            <a:spLocks noGrp="1"/>
          </p:cNvSpPr>
          <p:nvPr>
            <p:ph type="title"/>
          </p:nvPr>
        </p:nvSpPr>
        <p:spPr>
          <a:prstGeom prst="rect">
            <a:avLst/>
          </a:prstGeom>
        </p:spPr>
        <p:txBody>
          <a:bodyPr/>
          <a:lstStyle/>
          <a:p>
            <a:r>
              <a:t>Questions</a:t>
            </a:r>
          </a:p>
        </p:txBody>
      </p:sp>
      <p:sp>
        <p:nvSpPr>
          <p:cNvPr id="154" name="Compare pre-1900 females to females from this century. What environmental conditions account for the difference in the curves?…"/>
          <p:cNvSpPr txBox="1">
            <a:spLocks noGrp="1"/>
          </p:cNvSpPr>
          <p:nvPr>
            <p:ph type="body" idx="1"/>
          </p:nvPr>
        </p:nvSpPr>
        <p:spPr>
          <a:xfrm>
            <a:off x="901700" y="1650999"/>
            <a:ext cx="11201400" cy="7604967"/>
          </a:xfrm>
          <a:prstGeom prst="rect">
            <a:avLst/>
          </a:prstGeom>
        </p:spPr>
        <p:txBody>
          <a:bodyPr anchor="t">
            <a:noAutofit/>
          </a:bodyPr>
          <a:lstStyle/>
          <a:p>
            <a:pPr marL="368300" indent="-368300" defTabSz="457200">
              <a:lnSpc>
                <a:spcPts val="3800"/>
              </a:lnSpc>
              <a:spcBef>
                <a:spcPts val="1400"/>
              </a:spcBef>
              <a:buSzPct val="100000"/>
              <a:buAutoNum type="arabicPeriod"/>
              <a:defRPr sz="1800">
                <a:solidFill>
                  <a:srgbClr val="000000"/>
                </a:solidFill>
                <a:effectLst/>
                <a:latin typeface="Times"/>
                <a:ea typeface="Times"/>
                <a:cs typeface="Times"/>
                <a:sym typeface="Times"/>
              </a:defRPr>
            </a:pPr>
            <a:r>
              <a:rPr sz="2000" dirty="0">
                <a:solidFill>
                  <a:srgbClr val="000000"/>
                </a:solidFill>
                <a:latin typeface="+mj-lt"/>
              </a:rPr>
              <a:t>Compare </a:t>
            </a:r>
            <a:r>
              <a:rPr sz="2000" dirty="0" smtClean="0">
                <a:solidFill>
                  <a:srgbClr val="000000"/>
                </a:solidFill>
                <a:latin typeface="+mj-lt"/>
              </a:rPr>
              <a:t>pre-1</a:t>
            </a:r>
            <a:r>
              <a:rPr lang="en-US" sz="2000" dirty="0" smtClean="0">
                <a:solidFill>
                  <a:srgbClr val="000000"/>
                </a:solidFill>
                <a:latin typeface="+mj-lt"/>
              </a:rPr>
              <a:t>8</a:t>
            </a:r>
            <a:r>
              <a:rPr sz="2000" dirty="0" smtClean="0">
                <a:solidFill>
                  <a:srgbClr val="000000"/>
                </a:solidFill>
                <a:latin typeface="+mj-lt"/>
              </a:rPr>
              <a:t>00 females</a:t>
            </a:r>
            <a:r>
              <a:rPr lang="en-US" sz="2000" dirty="0" smtClean="0">
                <a:solidFill>
                  <a:srgbClr val="000000"/>
                </a:solidFill>
                <a:latin typeface="+mj-lt"/>
              </a:rPr>
              <a:t> </a:t>
            </a:r>
            <a:r>
              <a:rPr lang="en-US" sz="2000" i="1" dirty="0" smtClean="0">
                <a:solidFill>
                  <a:srgbClr val="000000"/>
                </a:solidFill>
                <a:latin typeface="+mj-lt"/>
              </a:rPr>
              <a:t>(Trinity)</a:t>
            </a:r>
            <a:r>
              <a:rPr sz="2000" dirty="0" smtClean="0">
                <a:solidFill>
                  <a:srgbClr val="000000"/>
                </a:solidFill>
                <a:latin typeface="+mj-lt"/>
              </a:rPr>
              <a:t> </a:t>
            </a:r>
            <a:r>
              <a:rPr sz="2000" dirty="0">
                <a:solidFill>
                  <a:srgbClr val="000000"/>
                </a:solidFill>
                <a:latin typeface="+mj-lt"/>
              </a:rPr>
              <a:t>to females from this </a:t>
            </a:r>
            <a:r>
              <a:rPr sz="2000" dirty="0" smtClean="0">
                <a:solidFill>
                  <a:srgbClr val="000000"/>
                </a:solidFill>
                <a:latin typeface="+mj-lt"/>
              </a:rPr>
              <a:t>century</a:t>
            </a:r>
            <a:r>
              <a:rPr lang="en-US" sz="2000" dirty="0" smtClean="0">
                <a:solidFill>
                  <a:srgbClr val="000000"/>
                </a:solidFill>
                <a:latin typeface="+mj-lt"/>
              </a:rPr>
              <a:t> </a:t>
            </a:r>
            <a:r>
              <a:rPr lang="en-US" sz="2000" i="1" dirty="0" smtClean="0">
                <a:solidFill>
                  <a:srgbClr val="000000"/>
                </a:solidFill>
                <a:latin typeface="+mj-lt"/>
              </a:rPr>
              <a:t>(Santa Maria</a:t>
            </a:r>
            <a:r>
              <a:rPr sz="2000" i="1" dirty="0" smtClean="0">
                <a:solidFill>
                  <a:srgbClr val="000000"/>
                </a:solidFill>
                <a:latin typeface="+mj-lt"/>
              </a:rPr>
              <a:t>.</a:t>
            </a:r>
            <a:r>
              <a:rPr lang="en-US" sz="2000" i="1" dirty="0" smtClean="0">
                <a:solidFill>
                  <a:srgbClr val="000000"/>
                </a:solidFill>
                <a:latin typeface="+mj-lt"/>
              </a:rPr>
              <a:t>)</a:t>
            </a:r>
            <a:r>
              <a:rPr sz="2000" i="1" dirty="0" smtClean="0">
                <a:solidFill>
                  <a:srgbClr val="000000"/>
                </a:solidFill>
                <a:latin typeface="+mj-lt"/>
              </a:rPr>
              <a:t> </a:t>
            </a:r>
            <a:r>
              <a:rPr sz="2000" dirty="0">
                <a:solidFill>
                  <a:srgbClr val="000000"/>
                </a:solidFill>
                <a:latin typeface="+mj-lt"/>
              </a:rPr>
              <a:t>What environmental conditions account for the difference in the curves? </a:t>
            </a:r>
          </a:p>
          <a:p>
            <a:pPr marL="368300" indent="-368300" defTabSz="457200">
              <a:lnSpc>
                <a:spcPts val="3800"/>
              </a:lnSpc>
              <a:spcBef>
                <a:spcPts val="1400"/>
              </a:spcBef>
              <a:buSzPct val="100000"/>
              <a:buAutoNum type="arabicPeriod"/>
              <a:defRPr sz="1800">
                <a:solidFill>
                  <a:srgbClr val="000000"/>
                </a:solidFill>
                <a:effectLst/>
                <a:latin typeface="Times"/>
                <a:ea typeface="Times"/>
                <a:cs typeface="Times"/>
                <a:sym typeface="Times"/>
              </a:defRPr>
            </a:pPr>
            <a:r>
              <a:rPr sz="2000" dirty="0">
                <a:solidFill>
                  <a:srgbClr val="000000"/>
                </a:solidFill>
                <a:latin typeface="+mj-lt"/>
              </a:rPr>
              <a:t>Compare </a:t>
            </a:r>
            <a:r>
              <a:rPr sz="2000" dirty="0" smtClean="0">
                <a:solidFill>
                  <a:srgbClr val="000000"/>
                </a:solidFill>
                <a:latin typeface="+mj-lt"/>
              </a:rPr>
              <a:t>pre-1</a:t>
            </a:r>
            <a:r>
              <a:rPr lang="en-US" sz="2000" dirty="0" smtClean="0">
                <a:solidFill>
                  <a:srgbClr val="000000"/>
                </a:solidFill>
                <a:latin typeface="+mj-lt"/>
              </a:rPr>
              <a:t>8</a:t>
            </a:r>
            <a:r>
              <a:rPr sz="2000" dirty="0" smtClean="0">
                <a:solidFill>
                  <a:srgbClr val="000000"/>
                </a:solidFill>
                <a:latin typeface="+mj-lt"/>
              </a:rPr>
              <a:t>00 males</a:t>
            </a:r>
            <a:r>
              <a:rPr lang="en-US" sz="2000" dirty="0" smtClean="0">
                <a:solidFill>
                  <a:srgbClr val="000000"/>
                </a:solidFill>
                <a:latin typeface="+mj-lt"/>
              </a:rPr>
              <a:t> </a:t>
            </a:r>
            <a:r>
              <a:rPr lang="en-US" sz="2000" i="1" dirty="0" smtClean="0">
                <a:solidFill>
                  <a:srgbClr val="000000"/>
                </a:solidFill>
                <a:latin typeface="+mj-lt"/>
              </a:rPr>
              <a:t>(Trinity)</a:t>
            </a:r>
            <a:r>
              <a:rPr sz="2000" dirty="0" smtClean="0">
                <a:solidFill>
                  <a:srgbClr val="000000"/>
                </a:solidFill>
                <a:latin typeface="+mj-lt"/>
              </a:rPr>
              <a:t> </a:t>
            </a:r>
            <a:r>
              <a:rPr sz="2000" dirty="0">
                <a:solidFill>
                  <a:srgbClr val="000000"/>
                </a:solidFill>
                <a:latin typeface="+mj-lt"/>
              </a:rPr>
              <a:t>to males of this </a:t>
            </a:r>
            <a:r>
              <a:rPr sz="2000" dirty="0" smtClean="0">
                <a:solidFill>
                  <a:srgbClr val="000000"/>
                </a:solidFill>
                <a:latin typeface="+mj-lt"/>
              </a:rPr>
              <a:t>century</a:t>
            </a:r>
            <a:r>
              <a:rPr lang="en-US" sz="2000" dirty="0" smtClean="0">
                <a:solidFill>
                  <a:srgbClr val="000000"/>
                </a:solidFill>
                <a:latin typeface="+mj-lt"/>
              </a:rPr>
              <a:t> </a:t>
            </a:r>
            <a:r>
              <a:rPr lang="en-US" sz="2000" i="1" dirty="0" smtClean="0">
                <a:solidFill>
                  <a:srgbClr val="000000"/>
                </a:solidFill>
                <a:latin typeface="+mj-lt"/>
              </a:rPr>
              <a:t>(Santa Maria</a:t>
            </a:r>
            <a:r>
              <a:rPr sz="2000" dirty="0" smtClean="0">
                <a:solidFill>
                  <a:srgbClr val="000000"/>
                </a:solidFill>
                <a:latin typeface="+mj-lt"/>
              </a:rPr>
              <a:t>.</a:t>
            </a:r>
            <a:r>
              <a:rPr lang="en-US" sz="2000" i="1" dirty="0">
                <a:solidFill>
                  <a:srgbClr val="000000"/>
                </a:solidFill>
                <a:latin typeface="+mj-lt"/>
              </a:rPr>
              <a:t>)</a:t>
            </a:r>
            <a:r>
              <a:rPr sz="2000" dirty="0" smtClean="0">
                <a:solidFill>
                  <a:srgbClr val="000000"/>
                </a:solidFill>
                <a:latin typeface="+mj-lt"/>
              </a:rPr>
              <a:t> </a:t>
            </a:r>
            <a:r>
              <a:rPr sz="2000" dirty="0">
                <a:solidFill>
                  <a:srgbClr val="000000"/>
                </a:solidFill>
                <a:latin typeface="+mj-lt"/>
              </a:rPr>
              <a:t>What environmental conditions account for the difference in these curves? </a:t>
            </a:r>
          </a:p>
          <a:p>
            <a:pPr marL="368300" indent="-368300" defTabSz="457200">
              <a:lnSpc>
                <a:spcPts val="3800"/>
              </a:lnSpc>
              <a:spcBef>
                <a:spcPts val="1400"/>
              </a:spcBef>
              <a:buSzPct val="100000"/>
              <a:buAutoNum type="arabicPeriod"/>
              <a:defRPr sz="1800">
                <a:solidFill>
                  <a:srgbClr val="000000"/>
                </a:solidFill>
                <a:effectLst/>
                <a:latin typeface="Times"/>
                <a:ea typeface="Times"/>
                <a:cs typeface="Times"/>
                <a:sym typeface="Times"/>
              </a:defRPr>
            </a:pPr>
            <a:r>
              <a:rPr sz="2000" dirty="0">
                <a:solidFill>
                  <a:srgbClr val="000000"/>
                </a:solidFill>
                <a:latin typeface="+mj-lt"/>
              </a:rPr>
              <a:t>What is the correlation between each of the </a:t>
            </a:r>
            <a:r>
              <a:rPr sz="2000" dirty="0" smtClean="0">
                <a:solidFill>
                  <a:srgbClr val="000000"/>
                </a:solidFill>
                <a:latin typeface="+mj-lt"/>
              </a:rPr>
              <a:t>graphs </a:t>
            </a:r>
            <a:r>
              <a:rPr sz="2000" dirty="0">
                <a:solidFill>
                  <a:srgbClr val="000000"/>
                </a:solidFill>
                <a:latin typeface="+mj-lt"/>
              </a:rPr>
              <a:t>and the stages of demographic transition? </a:t>
            </a:r>
          </a:p>
          <a:p>
            <a:pPr marL="457200" indent="-457200" defTabSz="457200">
              <a:lnSpc>
                <a:spcPts val="3800"/>
              </a:lnSpc>
              <a:spcBef>
                <a:spcPts val="1400"/>
              </a:spcBef>
              <a:buSzPct val="100000"/>
              <a:buFont typeface="+mj-lt"/>
              <a:buAutoNum type="arabicPeriod"/>
              <a:defRPr sz="1800">
                <a:solidFill>
                  <a:srgbClr val="000000"/>
                </a:solidFill>
                <a:effectLst/>
                <a:latin typeface="Times"/>
                <a:ea typeface="Times"/>
                <a:cs typeface="Times"/>
                <a:sym typeface="Times"/>
              </a:defRPr>
            </a:pPr>
            <a:r>
              <a:rPr sz="2000" dirty="0">
                <a:solidFill>
                  <a:srgbClr val="000000"/>
                </a:solidFill>
                <a:latin typeface="+mj-lt"/>
              </a:rPr>
              <a:t>Which stage of demographic transition is represented by the Trinity Cemetery </a:t>
            </a:r>
            <a:r>
              <a:rPr sz="2000" i="1" dirty="0">
                <a:solidFill>
                  <a:srgbClr val="000000"/>
                </a:solidFill>
                <a:latin typeface="+mj-lt"/>
              </a:rPr>
              <a:t>(pre-1800s) </a:t>
            </a:r>
            <a:r>
              <a:rPr sz="2000" dirty="0">
                <a:solidFill>
                  <a:srgbClr val="000000"/>
                </a:solidFill>
                <a:latin typeface="+mj-lt"/>
              </a:rPr>
              <a:t/>
            </a:r>
            <a:br>
              <a:rPr sz="2000" dirty="0">
                <a:solidFill>
                  <a:srgbClr val="000000"/>
                </a:solidFill>
                <a:latin typeface="+mj-lt"/>
              </a:rPr>
            </a:br>
            <a:r>
              <a:rPr sz="2000" dirty="0">
                <a:solidFill>
                  <a:srgbClr val="000000"/>
                </a:solidFill>
                <a:latin typeface="+mj-lt"/>
              </a:rPr>
              <a:t>graph? Justify your answer. </a:t>
            </a:r>
            <a:endParaRPr lang="en-US" sz="2000" dirty="0" smtClean="0">
              <a:solidFill>
                <a:srgbClr val="000000"/>
              </a:solidFill>
              <a:latin typeface="+mj-lt"/>
            </a:endParaRPr>
          </a:p>
          <a:p>
            <a:pPr marL="457200" indent="-457200" defTabSz="457200">
              <a:lnSpc>
                <a:spcPts val="3800"/>
              </a:lnSpc>
              <a:spcBef>
                <a:spcPts val="1400"/>
              </a:spcBef>
              <a:buSzPct val="100000"/>
              <a:buFont typeface="+mj-lt"/>
              <a:buAutoNum type="arabicPeriod"/>
              <a:defRPr sz="1800">
                <a:solidFill>
                  <a:srgbClr val="000000"/>
                </a:solidFill>
                <a:effectLst/>
                <a:latin typeface="Times"/>
                <a:ea typeface="Times"/>
                <a:cs typeface="Times"/>
                <a:sym typeface="Times"/>
              </a:defRPr>
            </a:pPr>
            <a:r>
              <a:rPr sz="2000" dirty="0" smtClean="0">
                <a:solidFill>
                  <a:srgbClr val="000000"/>
                </a:solidFill>
                <a:latin typeface="+mj-lt"/>
              </a:rPr>
              <a:t>Which </a:t>
            </a:r>
            <a:r>
              <a:rPr sz="2000" dirty="0">
                <a:solidFill>
                  <a:srgbClr val="000000"/>
                </a:solidFill>
                <a:latin typeface="+mj-lt"/>
              </a:rPr>
              <a:t>stage of demographic transition is represented by the </a:t>
            </a:r>
            <a:r>
              <a:rPr lang="en-US" sz="2000" dirty="0" smtClean="0">
                <a:solidFill>
                  <a:srgbClr val="000000"/>
                </a:solidFill>
                <a:latin typeface="+mj-lt"/>
              </a:rPr>
              <a:t>Santa Maria Cemetery </a:t>
            </a:r>
            <a:r>
              <a:rPr lang="en-US" sz="2000" i="1" dirty="0" smtClean="0">
                <a:solidFill>
                  <a:srgbClr val="000000"/>
                </a:solidFill>
                <a:latin typeface="+mj-lt"/>
              </a:rPr>
              <a:t>(post-1900) </a:t>
            </a:r>
            <a:r>
              <a:rPr lang="en-US" sz="2000" dirty="0" smtClean="0">
                <a:solidFill>
                  <a:srgbClr val="000000"/>
                </a:solidFill>
                <a:latin typeface="+mj-lt"/>
              </a:rPr>
              <a:t>graph</a:t>
            </a:r>
            <a:r>
              <a:rPr sz="2000" dirty="0" smtClean="0">
                <a:solidFill>
                  <a:srgbClr val="000000"/>
                </a:solidFill>
                <a:latin typeface="+mj-lt"/>
              </a:rPr>
              <a:t>? </a:t>
            </a:r>
            <a:r>
              <a:rPr sz="2000" dirty="0">
                <a:solidFill>
                  <a:srgbClr val="000000"/>
                </a:solidFill>
                <a:latin typeface="+mj-lt"/>
              </a:rPr>
              <a:t>Justify your answer. </a:t>
            </a:r>
          </a:p>
          <a:p>
            <a:pPr marL="368300" indent="-368300" defTabSz="457200">
              <a:lnSpc>
                <a:spcPts val="3800"/>
              </a:lnSpc>
              <a:spcBef>
                <a:spcPts val="1400"/>
              </a:spcBef>
              <a:buSzPct val="100000"/>
              <a:buAutoNum type="arabicPeriod"/>
              <a:defRPr sz="1800">
                <a:solidFill>
                  <a:srgbClr val="000000"/>
                </a:solidFill>
                <a:effectLst/>
                <a:latin typeface="Times"/>
                <a:ea typeface="Times"/>
                <a:cs typeface="Times"/>
                <a:sym typeface="Times"/>
              </a:defRPr>
            </a:pPr>
            <a:r>
              <a:rPr sz="2000" dirty="0" smtClean="0">
                <a:solidFill>
                  <a:srgbClr val="000000"/>
                </a:solidFill>
                <a:latin typeface="+mj-lt"/>
              </a:rPr>
              <a:t>How </a:t>
            </a:r>
            <a:r>
              <a:rPr sz="2000" dirty="0">
                <a:solidFill>
                  <a:srgbClr val="000000"/>
                </a:solidFill>
                <a:latin typeface="+mj-lt"/>
              </a:rPr>
              <a:t>might you expect the graph to change in the next century? Explain. </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413326" y="509975"/>
            <a:ext cx="12526" cy="8558869"/>
          </a:xfrm>
          <a:prstGeom prst="line">
            <a:avLst/>
          </a:prstGeom>
          <a:ln w="158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p:cNvSpPr txBox="1"/>
          <p:nvPr/>
        </p:nvSpPr>
        <p:spPr>
          <a:xfrm>
            <a:off x="6553293" y="2286096"/>
            <a:ext cx="5671927" cy="5016758"/>
          </a:xfrm>
          <a:prstGeom prst="rect">
            <a:avLst/>
          </a:prstGeom>
          <a:noFill/>
        </p:spPr>
        <p:txBody>
          <a:bodyPr wrap="square" rtlCol="0">
            <a:spAutoFit/>
          </a:bodyPr>
          <a:lstStyle/>
          <a:p>
            <a:pPr algn="l"/>
            <a:r>
              <a:rPr lang="en-US" sz="1600" b="1" i="0" u="sng" dirty="0">
                <a:effectLst/>
                <a:latin typeface="Lucida Handwriting" panose="03010101010101010101" pitchFamily="66" charset="0"/>
              </a:rPr>
              <a:t>Introduction</a:t>
            </a:r>
          </a:p>
          <a:p>
            <a:pPr marL="304810" indent="-304810" algn="l">
              <a:buFont typeface="Arial" panose="020B0604020202020204" pitchFamily="34" charset="0"/>
              <a:buChar char="•"/>
            </a:pPr>
            <a:r>
              <a:rPr lang="en-US" sz="1600" i="0" dirty="0">
                <a:effectLst/>
                <a:latin typeface="Lucida Handwriting" panose="03010101010101010101" pitchFamily="66" charset="0"/>
              </a:rPr>
              <a:t>Background Information</a:t>
            </a:r>
          </a:p>
          <a:p>
            <a:pPr marL="304810" indent="-304810" algn="l">
              <a:buFont typeface="Arial" panose="020B0604020202020204" pitchFamily="34" charset="0"/>
              <a:buChar char="•"/>
            </a:pPr>
            <a:r>
              <a:rPr lang="en-US" sz="1600" i="0" dirty="0">
                <a:effectLst/>
                <a:latin typeface="Lucida Handwriting" panose="03010101010101010101" pitchFamily="66" charset="0"/>
              </a:rPr>
              <a:t>Take notes on this side from things you did not produce.</a:t>
            </a:r>
          </a:p>
          <a:p>
            <a:pPr marL="304810" indent="-304810" algn="l">
              <a:buFont typeface="Arial" panose="020B0604020202020204" pitchFamily="34" charset="0"/>
              <a:buChar char="•"/>
            </a:pPr>
            <a:r>
              <a:rPr lang="en-US" sz="1600" i="0" dirty="0">
                <a:effectLst/>
                <a:latin typeface="Lucida Handwriting" panose="03010101010101010101" pitchFamily="66" charset="0"/>
              </a:rPr>
              <a:t>Include data tables not created by you.</a:t>
            </a:r>
          </a:p>
          <a:p>
            <a:pPr marL="304810" indent="-304810" algn="l">
              <a:buFont typeface="Arial" panose="020B0604020202020204" pitchFamily="34" charset="0"/>
              <a:buChar char="•"/>
            </a:pPr>
            <a:r>
              <a:rPr lang="en-US" sz="1600" i="0" dirty="0">
                <a:effectLst/>
                <a:latin typeface="Lucida Handwriting" panose="03010101010101010101" pitchFamily="66" charset="0"/>
              </a:rPr>
              <a:t>Include graphs not created by you.</a:t>
            </a:r>
          </a:p>
          <a:p>
            <a:pPr marL="304810" indent="-304810" algn="l">
              <a:buFont typeface="Arial" panose="020B0604020202020204" pitchFamily="34" charset="0"/>
              <a:buChar char="•"/>
            </a:pPr>
            <a:endParaRPr lang="en-US" sz="1600" i="0" dirty="0">
              <a:effectLst/>
              <a:latin typeface="Lucida Handwriting" panose="03010101010101010101" pitchFamily="66" charset="0"/>
            </a:endParaRPr>
          </a:p>
          <a:p>
            <a:pPr algn="l"/>
            <a:r>
              <a:rPr lang="en-US" sz="1600" b="1" i="0" u="sng" dirty="0">
                <a:effectLst/>
                <a:latin typeface="Lucida Handwriting" panose="03010101010101010101" pitchFamily="66" charset="0"/>
              </a:rPr>
              <a:t>Methods</a:t>
            </a:r>
          </a:p>
          <a:p>
            <a:pPr marL="304810" indent="-304810" algn="l">
              <a:buFont typeface="Arial" panose="020B0604020202020204" pitchFamily="34" charset="0"/>
              <a:buChar char="•"/>
            </a:pPr>
            <a:r>
              <a:rPr lang="en-US" sz="1600" i="0" dirty="0">
                <a:effectLst/>
                <a:latin typeface="Lucida Handwriting" panose="03010101010101010101" pitchFamily="66" charset="0"/>
              </a:rPr>
              <a:t>If you are following the procedure from the lab manual, reference it here, then summarize.</a:t>
            </a:r>
          </a:p>
          <a:p>
            <a:pPr marL="304810" indent="-304810" algn="l">
              <a:buFont typeface="Arial" panose="020B0604020202020204" pitchFamily="34" charset="0"/>
              <a:buChar char="•"/>
            </a:pPr>
            <a:r>
              <a:rPr lang="en-US" sz="1600" i="0" dirty="0" smtClean="0">
                <a:effectLst/>
                <a:latin typeface="Lucida Handwriting" panose="03010101010101010101" pitchFamily="66" charset="0"/>
              </a:rPr>
              <a:t>“Human Survivorship Curves,” </a:t>
            </a:r>
            <a:r>
              <a:rPr lang="en-US" sz="1600" i="0" u="sng" dirty="0" smtClean="0">
                <a:effectLst/>
                <a:latin typeface="Lucida Handwriting" panose="03010101010101010101" pitchFamily="66" charset="0"/>
              </a:rPr>
              <a:t>AP Teacher’s Resource Guide: Exploring Environmental Science for AP</a:t>
            </a:r>
            <a:r>
              <a:rPr lang="en-US" sz="1600" i="0" dirty="0" smtClean="0">
                <a:effectLst/>
                <a:latin typeface="Lucida Handwriting" panose="03010101010101010101" pitchFamily="66" charset="0"/>
              </a:rPr>
              <a:t>, prepared by Jeanne </a:t>
            </a:r>
            <a:r>
              <a:rPr lang="en-US" sz="1600" i="0" dirty="0" err="1" smtClean="0">
                <a:effectLst/>
                <a:latin typeface="Lucida Handwriting" panose="03010101010101010101" pitchFamily="66" charset="0"/>
              </a:rPr>
              <a:t>Kaidy</a:t>
            </a:r>
            <a:r>
              <a:rPr lang="en-US" sz="1600" i="0" dirty="0" smtClean="0">
                <a:effectLst/>
                <a:latin typeface="Lucida Handwriting" panose="03010101010101010101" pitchFamily="66" charset="0"/>
              </a:rPr>
              <a:t>, pp</a:t>
            </a:r>
            <a:r>
              <a:rPr lang="en-US" sz="1600" i="0" dirty="0">
                <a:effectLst/>
                <a:latin typeface="Lucida Handwriting" panose="03010101010101010101" pitchFamily="66" charset="0"/>
              </a:rPr>
              <a:t>. </a:t>
            </a:r>
            <a:r>
              <a:rPr lang="en-US" sz="1600" i="0" dirty="0" smtClean="0">
                <a:effectLst/>
                <a:latin typeface="Lucida Handwriting" panose="03010101010101010101" pitchFamily="66" charset="0"/>
              </a:rPr>
              <a:t>170 </a:t>
            </a:r>
            <a:r>
              <a:rPr lang="en-US" sz="1600" i="0" dirty="0">
                <a:effectLst/>
                <a:latin typeface="Lucida Handwriting" panose="03010101010101010101" pitchFamily="66" charset="0"/>
              </a:rPr>
              <a:t>– </a:t>
            </a:r>
            <a:r>
              <a:rPr lang="en-US" sz="1600" i="0" dirty="0" smtClean="0">
                <a:effectLst/>
                <a:latin typeface="Lucida Handwriting" panose="03010101010101010101" pitchFamily="66" charset="0"/>
              </a:rPr>
              <a:t>177 (Cengage 2019</a:t>
            </a:r>
            <a:r>
              <a:rPr lang="en-US" sz="1600" i="0" dirty="0">
                <a:effectLst/>
                <a:latin typeface="Lucida Handwriting" panose="03010101010101010101" pitchFamily="66" charset="0"/>
              </a:rPr>
              <a:t>)</a:t>
            </a:r>
          </a:p>
          <a:p>
            <a:pPr marL="304810" indent="-304810" algn="l">
              <a:buFont typeface="Arial" panose="020B0604020202020204" pitchFamily="34" charset="0"/>
              <a:buChar char="•"/>
            </a:pPr>
            <a:r>
              <a:rPr lang="en-US" sz="1600" i="0" dirty="0">
                <a:effectLst/>
                <a:latin typeface="Lucida Handwriting" panose="03010101010101010101" pitchFamily="66" charset="0"/>
              </a:rPr>
              <a:t>Summary</a:t>
            </a:r>
          </a:p>
          <a:p>
            <a:pPr marL="304810" indent="-304810" algn="l">
              <a:buFont typeface="Arial" panose="020B0604020202020204" pitchFamily="34" charset="0"/>
              <a:buChar char="•"/>
            </a:pPr>
            <a:r>
              <a:rPr lang="en-US" sz="1600" i="0" dirty="0">
                <a:effectLst/>
                <a:latin typeface="Lucida Handwriting" panose="03010101010101010101" pitchFamily="66" charset="0"/>
              </a:rPr>
              <a:t>If you are following a different procedure, or conducting your own investigation, it needs to be detailed enough that anyone can follow it.</a:t>
            </a:r>
          </a:p>
        </p:txBody>
      </p:sp>
      <p:sp>
        <p:nvSpPr>
          <p:cNvPr id="4" name="Rectangle 3"/>
          <p:cNvSpPr/>
          <p:nvPr/>
        </p:nvSpPr>
        <p:spPr>
          <a:xfrm>
            <a:off x="478460" y="509975"/>
            <a:ext cx="11658448" cy="984885"/>
          </a:xfrm>
          <a:prstGeom prst="rect">
            <a:avLst/>
          </a:prstGeom>
          <a:noFill/>
        </p:spPr>
        <p:txBody>
          <a:bodyPr wrap="none" lIns="97536" tIns="48768" rIns="97536" bIns="48768">
            <a:spAutoFit/>
          </a:bodyPr>
          <a:lstStyle/>
          <a:p>
            <a:pPr algn="ctr"/>
            <a:r>
              <a:rPr lang="en-US" sz="5760" b="1" i="0"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Lucida Handwriting" panose="03010101010101010101" pitchFamily="66" charset="0"/>
              </a:rPr>
              <a:t>Human Survivorship Curves</a:t>
            </a:r>
            <a:endParaRPr lang="en-US" sz="5760" b="1" i="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Lucida Handwriting" panose="03010101010101010101" pitchFamily="66" charset="0"/>
            </a:endParaRPr>
          </a:p>
        </p:txBody>
      </p:sp>
      <p:sp>
        <p:nvSpPr>
          <p:cNvPr id="6" name="TextBox 5"/>
          <p:cNvSpPr txBox="1"/>
          <p:nvPr/>
        </p:nvSpPr>
        <p:spPr>
          <a:xfrm>
            <a:off x="498092" y="1494860"/>
            <a:ext cx="11981165" cy="617541"/>
          </a:xfrm>
          <a:prstGeom prst="rect">
            <a:avLst/>
          </a:prstGeom>
          <a:noFill/>
        </p:spPr>
        <p:txBody>
          <a:bodyPr wrap="none" rtlCol="0">
            <a:spAutoFit/>
          </a:bodyPr>
          <a:lstStyle/>
          <a:p>
            <a:r>
              <a:rPr lang="en-US" sz="3413" i="0" dirty="0" smtClean="0">
                <a:effectLst/>
                <a:latin typeface="Lucida Handwriting" panose="03010101010101010101" pitchFamily="66" charset="0"/>
              </a:rPr>
              <a:t>Fieldwork at the Santa Maria Historic Cemetery</a:t>
            </a:r>
            <a:endParaRPr lang="en-US" sz="3413" i="0" dirty="0">
              <a:effectLst/>
              <a:latin typeface="Lucida Handwriting" panose="03010101010101010101" pitchFamily="66" charset="0"/>
            </a:endParaRPr>
          </a:p>
        </p:txBody>
      </p:sp>
      <p:sp>
        <p:nvSpPr>
          <p:cNvPr id="10" name="TextBox 9"/>
          <p:cNvSpPr txBox="1"/>
          <p:nvPr/>
        </p:nvSpPr>
        <p:spPr>
          <a:xfrm>
            <a:off x="701284" y="2246190"/>
            <a:ext cx="2350575" cy="2062103"/>
          </a:xfrm>
          <a:prstGeom prst="rect">
            <a:avLst/>
          </a:prstGeom>
          <a:noFill/>
        </p:spPr>
        <p:txBody>
          <a:bodyPr wrap="square" rtlCol="0">
            <a:spAutoFit/>
          </a:bodyPr>
          <a:lstStyle/>
          <a:p>
            <a:pPr algn="l"/>
            <a:r>
              <a:rPr lang="en-US" sz="1600" b="1" i="0" u="sng" dirty="0">
                <a:effectLst/>
                <a:latin typeface="Lucida Handwriting" panose="03010101010101010101" pitchFamily="66" charset="0"/>
              </a:rPr>
              <a:t>Results</a:t>
            </a:r>
          </a:p>
          <a:p>
            <a:pPr marL="304810" indent="-304810" algn="l">
              <a:buFont typeface="Arial" panose="020B0604020202020204" pitchFamily="34" charset="0"/>
              <a:buChar char="•"/>
            </a:pPr>
            <a:r>
              <a:rPr lang="en-US" sz="1600" i="0" dirty="0">
                <a:effectLst/>
                <a:latin typeface="Lucida Handwriting" panose="03010101010101010101" pitchFamily="66" charset="0"/>
              </a:rPr>
              <a:t>Narrative Observations</a:t>
            </a:r>
          </a:p>
          <a:p>
            <a:pPr marL="304810" indent="-304810" algn="l">
              <a:buFont typeface="Arial" panose="020B0604020202020204" pitchFamily="34" charset="0"/>
              <a:buChar char="•"/>
            </a:pPr>
            <a:r>
              <a:rPr lang="en-US" sz="1600" i="0" dirty="0">
                <a:effectLst/>
                <a:latin typeface="Lucida Handwriting" panose="03010101010101010101" pitchFamily="66" charset="0"/>
              </a:rPr>
              <a:t>Tabular Observation</a:t>
            </a:r>
            <a:endParaRPr lang="en-US" sz="1600" b="1" i="0" u="sng" dirty="0">
              <a:effectLst/>
              <a:latin typeface="Lucida Handwriting" panose="03010101010101010101" pitchFamily="66" charset="0"/>
            </a:endParaRPr>
          </a:p>
          <a:p>
            <a:pPr marL="304810" indent="-304810" algn="l">
              <a:buFont typeface="Arial" panose="020B0604020202020204" pitchFamily="34" charset="0"/>
              <a:buChar char="•"/>
            </a:pPr>
            <a:r>
              <a:rPr lang="en-US" sz="1600" i="0" dirty="0">
                <a:effectLst/>
                <a:latin typeface="Lucida Handwriting" panose="03010101010101010101" pitchFamily="66" charset="0"/>
              </a:rPr>
              <a:t>Quantitative Reasoning</a:t>
            </a:r>
          </a:p>
          <a:p>
            <a:pPr marL="304810" indent="-304810" algn="l">
              <a:buFont typeface="Arial" panose="020B0604020202020204" pitchFamily="34" charset="0"/>
              <a:buChar char="•"/>
            </a:pPr>
            <a:r>
              <a:rPr lang="en-US" sz="1600" i="0" dirty="0" smtClean="0">
                <a:effectLst/>
                <a:latin typeface="Lucida Handwriting" panose="03010101010101010101" pitchFamily="66" charset="0"/>
              </a:rPr>
              <a:t>Graphs</a:t>
            </a:r>
            <a:endParaRPr lang="en-US" sz="1600" i="0" dirty="0">
              <a:effectLst/>
              <a:latin typeface="Lucida Handwriting" panose="03010101010101010101" pitchFamily="66"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764369938"/>
              </p:ext>
            </p:extLst>
          </p:nvPr>
        </p:nvGraphicFramePr>
        <p:xfrm>
          <a:off x="3032216" y="2298616"/>
          <a:ext cx="3029844" cy="2731008"/>
        </p:xfrm>
        <a:graphic>
          <a:graphicData uri="http://schemas.openxmlformats.org/drawingml/2006/table">
            <a:tbl>
              <a:tblPr firstRow="1" bandRow="1">
                <a:tableStyleId>{5C22544A-7EE6-4342-B048-85BDC9FD1C3A}</a:tableStyleId>
              </a:tblPr>
              <a:tblGrid>
                <a:gridCol w="1009948">
                  <a:extLst>
                    <a:ext uri="{9D8B030D-6E8A-4147-A177-3AD203B41FA5}">
                      <a16:colId xmlns:a16="http://schemas.microsoft.com/office/drawing/2014/main" val="334338522"/>
                    </a:ext>
                  </a:extLst>
                </a:gridCol>
                <a:gridCol w="1009948">
                  <a:extLst>
                    <a:ext uri="{9D8B030D-6E8A-4147-A177-3AD203B41FA5}">
                      <a16:colId xmlns:a16="http://schemas.microsoft.com/office/drawing/2014/main" val="3238767408"/>
                    </a:ext>
                  </a:extLst>
                </a:gridCol>
                <a:gridCol w="1009948">
                  <a:extLst>
                    <a:ext uri="{9D8B030D-6E8A-4147-A177-3AD203B41FA5}">
                      <a16:colId xmlns:a16="http://schemas.microsoft.com/office/drawing/2014/main" val="4262202001"/>
                    </a:ext>
                  </a:extLst>
                </a:gridCol>
              </a:tblGrid>
              <a:tr h="390144">
                <a:tc>
                  <a:txBody>
                    <a:bodyPr/>
                    <a:lstStyle/>
                    <a:p>
                      <a:endParaRPr lang="en-US" sz="1900" dirty="0"/>
                    </a:p>
                  </a:txBody>
                  <a:tcPr marL="97536" marR="97536" marT="48768" marB="48768"/>
                </a:tc>
                <a:tc>
                  <a:txBody>
                    <a:bodyPr/>
                    <a:lstStyle/>
                    <a:p>
                      <a:endParaRPr lang="en-US" sz="1900" dirty="0"/>
                    </a:p>
                  </a:txBody>
                  <a:tcPr marL="97536" marR="97536" marT="48768" marB="48768"/>
                </a:tc>
                <a:tc>
                  <a:txBody>
                    <a:bodyPr/>
                    <a:lstStyle/>
                    <a:p>
                      <a:endParaRPr lang="en-US" sz="1900"/>
                    </a:p>
                  </a:txBody>
                  <a:tcPr marL="97536" marR="97536" marT="48768" marB="48768"/>
                </a:tc>
                <a:extLst>
                  <a:ext uri="{0D108BD9-81ED-4DB2-BD59-A6C34878D82A}">
                    <a16:rowId xmlns:a16="http://schemas.microsoft.com/office/drawing/2014/main" val="2637531634"/>
                  </a:ext>
                </a:extLst>
              </a:tr>
              <a:tr h="390144">
                <a:tc>
                  <a:txBody>
                    <a:bodyPr/>
                    <a:lstStyle/>
                    <a:p>
                      <a:endParaRPr lang="en-US" sz="1900"/>
                    </a:p>
                  </a:txBody>
                  <a:tcPr marL="97536" marR="97536" marT="48768" marB="48768"/>
                </a:tc>
                <a:tc>
                  <a:txBody>
                    <a:bodyPr/>
                    <a:lstStyle/>
                    <a:p>
                      <a:endParaRPr lang="en-US" sz="1900"/>
                    </a:p>
                  </a:txBody>
                  <a:tcPr marL="97536" marR="97536" marT="48768" marB="48768"/>
                </a:tc>
                <a:tc>
                  <a:txBody>
                    <a:bodyPr/>
                    <a:lstStyle/>
                    <a:p>
                      <a:endParaRPr lang="en-US" sz="1900"/>
                    </a:p>
                  </a:txBody>
                  <a:tcPr marL="97536" marR="97536" marT="48768" marB="48768"/>
                </a:tc>
                <a:extLst>
                  <a:ext uri="{0D108BD9-81ED-4DB2-BD59-A6C34878D82A}">
                    <a16:rowId xmlns:a16="http://schemas.microsoft.com/office/drawing/2014/main" val="3597988529"/>
                  </a:ext>
                </a:extLst>
              </a:tr>
              <a:tr h="390144">
                <a:tc>
                  <a:txBody>
                    <a:bodyPr/>
                    <a:lstStyle/>
                    <a:p>
                      <a:endParaRPr lang="en-US" sz="1900"/>
                    </a:p>
                  </a:txBody>
                  <a:tcPr marL="97536" marR="97536" marT="48768" marB="48768"/>
                </a:tc>
                <a:tc>
                  <a:txBody>
                    <a:bodyPr/>
                    <a:lstStyle/>
                    <a:p>
                      <a:endParaRPr lang="en-US" sz="1900" dirty="0"/>
                    </a:p>
                  </a:txBody>
                  <a:tcPr marL="97536" marR="97536" marT="48768" marB="48768"/>
                </a:tc>
                <a:tc>
                  <a:txBody>
                    <a:bodyPr/>
                    <a:lstStyle/>
                    <a:p>
                      <a:endParaRPr lang="en-US" sz="1900"/>
                    </a:p>
                  </a:txBody>
                  <a:tcPr marL="97536" marR="97536" marT="48768" marB="48768"/>
                </a:tc>
                <a:extLst>
                  <a:ext uri="{0D108BD9-81ED-4DB2-BD59-A6C34878D82A}">
                    <a16:rowId xmlns:a16="http://schemas.microsoft.com/office/drawing/2014/main" val="1247843121"/>
                  </a:ext>
                </a:extLst>
              </a:tr>
              <a:tr h="390144">
                <a:tc>
                  <a:txBody>
                    <a:bodyPr/>
                    <a:lstStyle/>
                    <a:p>
                      <a:endParaRPr lang="en-US" sz="1900"/>
                    </a:p>
                  </a:txBody>
                  <a:tcPr marL="97536" marR="97536" marT="48768" marB="48768"/>
                </a:tc>
                <a:tc>
                  <a:txBody>
                    <a:bodyPr/>
                    <a:lstStyle/>
                    <a:p>
                      <a:endParaRPr lang="en-US" sz="1900" dirty="0"/>
                    </a:p>
                  </a:txBody>
                  <a:tcPr marL="97536" marR="97536" marT="48768" marB="48768"/>
                </a:tc>
                <a:tc>
                  <a:txBody>
                    <a:bodyPr/>
                    <a:lstStyle/>
                    <a:p>
                      <a:endParaRPr lang="en-US" sz="1900"/>
                    </a:p>
                  </a:txBody>
                  <a:tcPr marL="97536" marR="97536" marT="48768" marB="48768"/>
                </a:tc>
                <a:extLst>
                  <a:ext uri="{0D108BD9-81ED-4DB2-BD59-A6C34878D82A}">
                    <a16:rowId xmlns:a16="http://schemas.microsoft.com/office/drawing/2014/main" val="278648961"/>
                  </a:ext>
                </a:extLst>
              </a:tr>
              <a:tr h="390144">
                <a:tc>
                  <a:txBody>
                    <a:bodyPr/>
                    <a:lstStyle/>
                    <a:p>
                      <a:endParaRPr lang="en-US" sz="1900"/>
                    </a:p>
                  </a:txBody>
                  <a:tcPr marL="97536" marR="97536" marT="48768" marB="48768"/>
                </a:tc>
                <a:tc>
                  <a:txBody>
                    <a:bodyPr/>
                    <a:lstStyle/>
                    <a:p>
                      <a:endParaRPr lang="en-US" sz="1900"/>
                    </a:p>
                  </a:txBody>
                  <a:tcPr marL="97536" marR="97536" marT="48768" marB="48768"/>
                </a:tc>
                <a:tc>
                  <a:txBody>
                    <a:bodyPr/>
                    <a:lstStyle/>
                    <a:p>
                      <a:endParaRPr lang="en-US" sz="1900"/>
                    </a:p>
                  </a:txBody>
                  <a:tcPr marL="97536" marR="97536" marT="48768" marB="48768"/>
                </a:tc>
                <a:extLst>
                  <a:ext uri="{0D108BD9-81ED-4DB2-BD59-A6C34878D82A}">
                    <a16:rowId xmlns:a16="http://schemas.microsoft.com/office/drawing/2014/main" val="3457666252"/>
                  </a:ext>
                </a:extLst>
              </a:tr>
              <a:tr h="390144">
                <a:tc>
                  <a:txBody>
                    <a:bodyPr/>
                    <a:lstStyle/>
                    <a:p>
                      <a:endParaRPr lang="en-US" sz="1900"/>
                    </a:p>
                  </a:txBody>
                  <a:tcPr marL="97536" marR="97536" marT="48768" marB="48768"/>
                </a:tc>
                <a:tc>
                  <a:txBody>
                    <a:bodyPr/>
                    <a:lstStyle/>
                    <a:p>
                      <a:endParaRPr lang="en-US" sz="1900"/>
                    </a:p>
                  </a:txBody>
                  <a:tcPr marL="97536" marR="97536" marT="48768" marB="48768"/>
                </a:tc>
                <a:tc>
                  <a:txBody>
                    <a:bodyPr/>
                    <a:lstStyle/>
                    <a:p>
                      <a:endParaRPr lang="en-US" sz="1900"/>
                    </a:p>
                  </a:txBody>
                  <a:tcPr marL="97536" marR="97536" marT="48768" marB="48768"/>
                </a:tc>
                <a:extLst>
                  <a:ext uri="{0D108BD9-81ED-4DB2-BD59-A6C34878D82A}">
                    <a16:rowId xmlns:a16="http://schemas.microsoft.com/office/drawing/2014/main" val="440663787"/>
                  </a:ext>
                </a:extLst>
              </a:tr>
              <a:tr h="390144">
                <a:tc>
                  <a:txBody>
                    <a:bodyPr/>
                    <a:lstStyle/>
                    <a:p>
                      <a:endParaRPr lang="en-US" sz="1900"/>
                    </a:p>
                  </a:txBody>
                  <a:tcPr marL="97536" marR="97536" marT="48768" marB="48768"/>
                </a:tc>
                <a:tc>
                  <a:txBody>
                    <a:bodyPr/>
                    <a:lstStyle/>
                    <a:p>
                      <a:endParaRPr lang="en-US" sz="1900" dirty="0"/>
                    </a:p>
                  </a:txBody>
                  <a:tcPr marL="97536" marR="97536" marT="48768" marB="48768"/>
                </a:tc>
                <a:tc>
                  <a:txBody>
                    <a:bodyPr/>
                    <a:lstStyle/>
                    <a:p>
                      <a:endParaRPr lang="en-US" sz="1900" dirty="0"/>
                    </a:p>
                  </a:txBody>
                  <a:tcPr marL="97536" marR="97536" marT="48768" marB="48768"/>
                </a:tc>
                <a:extLst>
                  <a:ext uri="{0D108BD9-81ED-4DB2-BD59-A6C34878D82A}">
                    <a16:rowId xmlns:a16="http://schemas.microsoft.com/office/drawing/2014/main" val="3904721143"/>
                  </a:ext>
                </a:extLst>
              </a:tr>
            </a:tbl>
          </a:graphicData>
        </a:graphic>
      </p:graphicFrame>
      <p:sp>
        <p:nvSpPr>
          <p:cNvPr id="9" name="TextBox 8"/>
          <p:cNvSpPr txBox="1"/>
          <p:nvPr/>
        </p:nvSpPr>
        <p:spPr>
          <a:xfrm>
            <a:off x="3711485" y="5387364"/>
            <a:ext cx="2350575" cy="3539430"/>
          </a:xfrm>
          <a:prstGeom prst="rect">
            <a:avLst/>
          </a:prstGeom>
          <a:noFill/>
        </p:spPr>
        <p:txBody>
          <a:bodyPr wrap="square" rtlCol="0">
            <a:spAutoFit/>
          </a:bodyPr>
          <a:lstStyle/>
          <a:p>
            <a:pPr algn="l"/>
            <a:r>
              <a:rPr lang="en-US" sz="1600" b="1" i="0" u="sng" dirty="0" smtClean="0">
                <a:effectLst/>
                <a:latin typeface="Lucida Handwriting" panose="03010101010101010101" pitchFamily="66" charset="0"/>
              </a:rPr>
              <a:t>Discussion</a:t>
            </a:r>
            <a:endParaRPr lang="en-US" sz="1600" b="1" i="0" u="sng" dirty="0">
              <a:effectLst/>
              <a:latin typeface="Lucida Handwriting" panose="03010101010101010101" pitchFamily="66" charset="0"/>
            </a:endParaRPr>
          </a:p>
          <a:p>
            <a:pPr marL="304810" indent="-304810" algn="l">
              <a:buFont typeface="Arial" panose="020B0604020202020204" pitchFamily="34" charset="0"/>
              <a:buChar char="•"/>
            </a:pPr>
            <a:r>
              <a:rPr lang="en-US" sz="1600" i="0" dirty="0">
                <a:effectLst/>
                <a:latin typeface="Lucida Handwriting" panose="03010101010101010101" pitchFamily="66" charset="0"/>
              </a:rPr>
              <a:t>Implications of your findings</a:t>
            </a:r>
          </a:p>
          <a:p>
            <a:pPr marL="304810" indent="-304810" algn="l">
              <a:buFont typeface="Arial" panose="020B0604020202020204" pitchFamily="34" charset="0"/>
              <a:buChar char="•"/>
            </a:pPr>
            <a:r>
              <a:rPr lang="en-US" sz="1600" i="0" dirty="0">
                <a:effectLst/>
                <a:latin typeface="Lucida Handwriting" panose="03010101010101010101" pitchFamily="66" charset="0"/>
              </a:rPr>
              <a:t>Limitations of experimental design</a:t>
            </a:r>
          </a:p>
          <a:p>
            <a:pPr marL="304810" indent="-304810" algn="l">
              <a:buFont typeface="Arial" panose="020B0604020202020204" pitchFamily="34" charset="0"/>
              <a:buChar char="•"/>
            </a:pPr>
            <a:r>
              <a:rPr lang="en-US" sz="1600" i="0" dirty="0">
                <a:effectLst/>
                <a:latin typeface="Lucida Handwriting" panose="03010101010101010101" pitchFamily="66" charset="0"/>
              </a:rPr>
              <a:t>Possible sources of error</a:t>
            </a:r>
          </a:p>
          <a:p>
            <a:pPr marL="304810" indent="-304810" algn="l">
              <a:buFont typeface="Arial" panose="020B0604020202020204" pitchFamily="34" charset="0"/>
              <a:buChar char="•"/>
            </a:pPr>
            <a:r>
              <a:rPr lang="en-US" sz="1600" i="0" dirty="0">
                <a:effectLst/>
                <a:latin typeface="Lucida Handwriting" panose="03010101010101010101" pitchFamily="66" charset="0"/>
              </a:rPr>
              <a:t>Directions for future </a:t>
            </a:r>
            <a:r>
              <a:rPr lang="en-US" sz="1600" i="0" dirty="0" smtClean="0">
                <a:effectLst/>
                <a:latin typeface="Lucida Handwriting" panose="03010101010101010101" pitchFamily="66" charset="0"/>
              </a:rPr>
              <a:t>research</a:t>
            </a:r>
          </a:p>
          <a:p>
            <a:pPr marL="304810" indent="-304810" algn="l">
              <a:buFont typeface="Arial" panose="020B0604020202020204" pitchFamily="34" charset="0"/>
              <a:buChar char="•"/>
            </a:pPr>
            <a:r>
              <a:rPr lang="en-US" sz="1600" i="0" dirty="0" smtClean="0">
                <a:effectLst/>
                <a:latin typeface="Lucida Handwriting" panose="03010101010101010101" pitchFamily="66" charset="0"/>
              </a:rPr>
              <a:t>Questions that correspond to the notes on the right.</a:t>
            </a:r>
            <a:endParaRPr lang="en-US" sz="1600" i="0" dirty="0">
              <a:effectLst/>
              <a:latin typeface="Lucida Handwriting" panose="03010101010101010101" pitchFamily="66" charset="0"/>
            </a:endParaRPr>
          </a:p>
        </p:txBody>
      </p:sp>
      <p:sp>
        <p:nvSpPr>
          <p:cNvPr id="12" name="TextBox 11"/>
          <p:cNvSpPr txBox="1"/>
          <p:nvPr/>
        </p:nvSpPr>
        <p:spPr>
          <a:xfrm>
            <a:off x="11049932" y="8541241"/>
            <a:ext cx="2350575" cy="338554"/>
          </a:xfrm>
          <a:prstGeom prst="rect">
            <a:avLst/>
          </a:prstGeom>
          <a:noFill/>
        </p:spPr>
        <p:txBody>
          <a:bodyPr wrap="square" rtlCol="0">
            <a:spAutoFit/>
          </a:bodyPr>
          <a:lstStyle/>
          <a:p>
            <a:pPr algn="l"/>
            <a:r>
              <a:rPr lang="en-US" sz="1600" b="1" i="0" dirty="0" smtClean="0">
                <a:effectLst/>
                <a:latin typeface="Lucida Handwriting" panose="03010101010101010101" pitchFamily="66" charset="0"/>
              </a:rPr>
              <a:t>#summary</a:t>
            </a:r>
            <a:endParaRPr lang="en-US" sz="1600" b="1" i="0" dirty="0">
              <a:effectLst/>
              <a:latin typeface="Lucida Handwriting" panose="03010101010101010101" pitchFamily="66" charset="0"/>
            </a:endParaRPr>
          </a:p>
        </p:txBody>
      </p:sp>
      <p:pic>
        <p:nvPicPr>
          <p:cNvPr id="13" name="Image" descr="Image"/>
          <p:cNvPicPr>
            <a:picLocks noChangeAspect="1"/>
          </p:cNvPicPr>
          <p:nvPr/>
        </p:nvPicPr>
        <p:blipFill>
          <a:blip r:embed="rId2">
            <a:extLst/>
          </a:blip>
          <a:stretch>
            <a:fillRect/>
          </a:stretch>
        </p:blipFill>
        <p:spPr>
          <a:xfrm>
            <a:off x="657229" y="5526081"/>
            <a:ext cx="2870708" cy="2277109"/>
          </a:xfrm>
          <a:prstGeom prst="rect">
            <a:avLst/>
          </a:prstGeom>
          <a:ln w="12700">
            <a:miter lim="400000"/>
          </a:ln>
        </p:spPr>
      </p:pic>
    </p:spTree>
    <p:extLst>
      <p:ext uri="{BB962C8B-B14F-4D97-AF65-F5344CB8AC3E}">
        <p14:creationId xmlns:p14="http://schemas.microsoft.com/office/powerpoint/2010/main" val="7880191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500"/>
                                        <p:tgtEl>
                                          <p:spTgt spid="8">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fade">
                                      <p:cBhvr>
                                        <p:cTn id="29" dur="500"/>
                                        <p:tgtEl>
                                          <p:spTgt spid="8">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fade">
                                      <p:cBhvr>
                                        <p:cTn id="34" dur="500"/>
                                        <p:tgtEl>
                                          <p:spTgt spid="8">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8">
                                            <p:txEl>
                                              <p:pRg st="8" end="8"/>
                                            </p:txEl>
                                          </p:spTgt>
                                        </p:tgtEl>
                                        <p:attrNameLst>
                                          <p:attrName>style.visibility</p:attrName>
                                        </p:attrNameLst>
                                      </p:cBhvr>
                                      <p:to>
                                        <p:strVal val="visible"/>
                                      </p:to>
                                    </p:set>
                                    <p:animEffect transition="in" filter="fade">
                                      <p:cBhvr>
                                        <p:cTn id="40" dur="500"/>
                                        <p:tgtEl>
                                          <p:spTgt spid="8">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animEffect transition="in" filter="fade">
                                      <p:cBhvr>
                                        <p:cTn id="43" dur="500"/>
                                        <p:tgtEl>
                                          <p:spTgt spid="8">
                                            <p:txEl>
                                              <p:pRg st="9" end="9"/>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8">
                                            <p:txEl>
                                              <p:pRg st="10" end="10"/>
                                            </p:txEl>
                                          </p:spTgt>
                                        </p:tgtEl>
                                        <p:attrNameLst>
                                          <p:attrName>style.visibility</p:attrName>
                                        </p:attrNameLst>
                                      </p:cBhvr>
                                      <p:to>
                                        <p:strVal val="visible"/>
                                      </p:to>
                                    </p:set>
                                    <p:animEffect transition="in" filter="fade">
                                      <p:cBhvr>
                                        <p:cTn id="46" dur="500"/>
                                        <p:tgtEl>
                                          <p:spTgt spid="8">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9"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
          <p:cNvPicPr>
            <a:picLocks noGrp="1"/>
          </p:cNvPicPr>
          <p:nvPr>
            <p:ph type="pic" idx="13"/>
          </p:nvPr>
        </p:nvPicPr>
        <p:blipFill>
          <a:blip r:embed="rId2">
            <a:extLst>
              <a:ext uri="{28A0092B-C50C-407E-A947-70E740481C1C}">
                <a14:useLocalDpi xmlns:a14="http://schemas.microsoft.com/office/drawing/2010/main" val="0"/>
              </a:ext>
            </a:extLst>
          </a:blip>
          <a:stretch>
            <a:fillRect/>
          </a:stretch>
        </p:blipFill>
        <p:spPr>
          <a:xfrm>
            <a:off x="6413500" y="2816066"/>
            <a:ext cx="5702300" cy="4134167"/>
          </a:xfrm>
          <a:prstGeom prst="rect">
            <a:avLst/>
          </a:prstGeom>
        </p:spPr>
      </p:pic>
      <p:sp>
        <p:nvSpPr>
          <p:cNvPr id="129" name="Human Survivorship Curves"/>
          <p:cNvSpPr txBox="1">
            <a:spLocks noGrp="1"/>
          </p:cNvSpPr>
          <p:nvPr>
            <p:ph type="title"/>
          </p:nvPr>
        </p:nvSpPr>
        <p:spPr>
          <a:prstGeom prst="rect">
            <a:avLst/>
          </a:prstGeom>
        </p:spPr>
        <p:txBody>
          <a:bodyPr/>
          <a:lstStyle>
            <a:lvl1pPr>
              <a:defRPr sz="4600" spc="367"/>
            </a:lvl1pPr>
          </a:lstStyle>
          <a:p>
            <a:r>
              <a:rPr dirty="0">
                <a:solidFill>
                  <a:srgbClr val="000000"/>
                </a:solidFill>
                <a:effectLst/>
              </a:rPr>
              <a:t>Human Survivorship Curves</a:t>
            </a:r>
          </a:p>
        </p:txBody>
      </p:sp>
      <p:sp>
        <p:nvSpPr>
          <p:cNvPr id="130" name="Fieldwork at the Santa maria Historic Cemetery"/>
          <p:cNvSpPr txBox="1">
            <a:spLocks noGrp="1"/>
          </p:cNvSpPr>
          <p:nvPr>
            <p:ph type="body" sz="quarter" idx="1"/>
          </p:nvPr>
        </p:nvSpPr>
        <p:spPr>
          <a:prstGeom prst="rect">
            <a:avLst/>
          </a:prstGeom>
        </p:spPr>
        <p:txBody>
          <a:bodyPr/>
          <a:lstStyle/>
          <a:p>
            <a:r>
              <a:rPr dirty="0">
                <a:solidFill>
                  <a:srgbClr val="000000"/>
                </a:solidFill>
                <a:effectLst/>
              </a:rPr>
              <a:t>Fieldwork at the Santa </a:t>
            </a:r>
            <a:r>
              <a:rPr dirty="0" err="1">
                <a:solidFill>
                  <a:srgbClr val="000000"/>
                </a:solidFill>
                <a:effectLst/>
              </a:rPr>
              <a:t>maria</a:t>
            </a:r>
            <a:r>
              <a:rPr dirty="0">
                <a:solidFill>
                  <a:srgbClr val="000000"/>
                </a:solidFill>
                <a:effectLst/>
              </a:rPr>
              <a:t> Historic Cemetery</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Background"/>
          <p:cNvSpPr txBox="1">
            <a:spLocks noGrp="1"/>
          </p:cNvSpPr>
          <p:nvPr>
            <p:ph type="title"/>
          </p:nvPr>
        </p:nvSpPr>
        <p:spPr>
          <a:prstGeom prst="rect">
            <a:avLst/>
          </a:prstGeom>
        </p:spPr>
        <p:txBody>
          <a:bodyPr/>
          <a:lstStyle/>
          <a:p>
            <a:r>
              <a:rPr dirty="0">
                <a:solidFill>
                  <a:srgbClr val="000000"/>
                </a:solidFill>
              </a:rPr>
              <a:t>Background</a:t>
            </a:r>
          </a:p>
        </p:txBody>
      </p:sp>
      <p:sp>
        <p:nvSpPr>
          <p:cNvPr id="133" name="As demographic transition progresses and living conditions improve, humans live longer.…"/>
          <p:cNvSpPr txBox="1">
            <a:spLocks noGrp="1"/>
          </p:cNvSpPr>
          <p:nvPr>
            <p:ph type="body" sz="half" idx="1"/>
          </p:nvPr>
        </p:nvSpPr>
        <p:spPr>
          <a:xfrm>
            <a:off x="901700" y="1333759"/>
            <a:ext cx="11201400" cy="2659743"/>
          </a:xfrm>
          <a:prstGeom prst="rect">
            <a:avLst/>
          </a:prstGeom>
        </p:spPr>
        <p:txBody>
          <a:bodyPr anchor="t">
            <a:normAutofit/>
          </a:bodyPr>
          <a:lstStyle/>
          <a:p>
            <a:pPr marL="444500" indent="-444500">
              <a:defRPr sz="1800"/>
            </a:pPr>
            <a:r>
              <a:rPr sz="2000" dirty="0">
                <a:solidFill>
                  <a:srgbClr val="000000"/>
                </a:solidFill>
                <a:effectLst/>
              </a:rPr>
              <a:t>As demographic transition progresses and living conditions improve, humans live longer.</a:t>
            </a:r>
          </a:p>
          <a:p>
            <a:pPr marL="444500" indent="-444500">
              <a:defRPr sz="1800"/>
            </a:pPr>
            <a:r>
              <a:rPr sz="2000" dirty="0">
                <a:solidFill>
                  <a:srgbClr val="000000"/>
                </a:solidFill>
                <a:effectLst/>
              </a:rPr>
              <a:t>Modern medicine, better quality food, technological advances, and other improvements have increased life expectancy.</a:t>
            </a:r>
          </a:p>
          <a:p>
            <a:pPr marL="444500" indent="-444500">
              <a:defRPr sz="1800"/>
            </a:pPr>
            <a:r>
              <a:rPr sz="2000" dirty="0">
                <a:solidFill>
                  <a:srgbClr val="000000"/>
                </a:solidFill>
                <a:effectLst/>
              </a:rPr>
              <a:t>A survivorship curve provides an illustration of life expectancy that can be correlated to environmental conditions. There are three types of survivorship curves:</a:t>
            </a:r>
          </a:p>
        </p:txBody>
      </p:sp>
      <p:pic>
        <p:nvPicPr>
          <p:cNvPr id="134" name="Image" descr="Image"/>
          <p:cNvPicPr>
            <a:picLocks noChangeAspect="1"/>
          </p:cNvPicPr>
          <p:nvPr/>
        </p:nvPicPr>
        <p:blipFill>
          <a:blip r:embed="rId2">
            <a:extLst/>
          </a:blip>
          <a:stretch>
            <a:fillRect/>
          </a:stretch>
        </p:blipFill>
        <p:spPr>
          <a:xfrm>
            <a:off x="3295206" y="4404049"/>
            <a:ext cx="6414388" cy="462604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A Type I curve exhibits late loss. This means that most individuals survive to old age before they die.…"/>
          <p:cNvSpPr txBox="1">
            <a:spLocks noGrp="1"/>
          </p:cNvSpPr>
          <p:nvPr>
            <p:ph type="body" sz="half" idx="1"/>
          </p:nvPr>
        </p:nvSpPr>
        <p:spPr>
          <a:xfrm>
            <a:off x="901700" y="5508690"/>
            <a:ext cx="11201400" cy="3367386"/>
          </a:xfrm>
          <a:prstGeom prst="rect">
            <a:avLst/>
          </a:prstGeom>
        </p:spPr>
        <p:txBody>
          <a:bodyPr anchor="t">
            <a:normAutofit/>
          </a:bodyPr>
          <a:lstStyle/>
          <a:p>
            <a:pPr marL="444500" indent="-444500">
              <a:defRPr sz="1800"/>
            </a:pPr>
            <a:r>
              <a:rPr sz="2000" dirty="0">
                <a:solidFill>
                  <a:srgbClr val="000000"/>
                </a:solidFill>
                <a:effectLst/>
              </a:rPr>
              <a:t>A Type I curve exhibits late loss. This means that most individuals survive to old age before they die.</a:t>
            </a:r>
          </a:p>
          <a:p>
            <a:pPr marL="444500" indent="-444500">
              <a:defRPr sz="1800"/>
            </a:pPr>
            <a:r>
              <a:rPr sz="2000" dirty="0">
                <a:solidFill>
                  <a:srgbClr val="000000"/>
                </a:solidFill>
                <a:effectLst/>
              </a:rPr>
              <a:t>A Type II curve exhibits constant loss, meaning individuals have the same chance of dying at any age, usually from predation, disease, or poor nutrition.</a:t>
            </a:r>
          </a:p>
          <a:p>
            <a:pPr marL="444500" indent="-444500">
              <a:defRPr sz="1800"/>
            </a:pPr>
            <a:r>
              <a:rPr sz="2000" dirty="0">
                <a:solidFill>
                  <a:srgbClr val="000000"/>
                </a:solidFill>
                <a:effectLst/>
              </a:rPr>
              <a:t>A Type III curve exhibits early loss. This means that most offspring perish at a young age, usually where living conditions are very harsh and fertility and infant mortality rates are very high. A few individuals survive and live to old age, but life expectancy is low.</a:t>
            </a:r>
          </a:p>
        </p:txBody>
      </p:sp>
      <p:pic>
        <p:nvPicPr>
          <p:cNvPr id="137" name="Image" descr="Image"/>
          <p:cNvPicPr>
            <a:picLocks noChangeAspect="1"/>
          </p:cNvPicPr>
          <p:nvPr/>
        </p:nvPicPr>
        <p:blipFill>
          <a:blip r:embed="rId2">
            <a:extLst/>
          </a:blip>
          <a:stretch>
            <a:fillRect/>
          </a:stretch>
        </p:blipFill>
        <p:spPr>
          <a:xfrm>
            <a:off x="3295206" y="609729"/>
            <a:ext cx="6414388" cy="462604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rinity Church on Wall Street in New York City is one of the oldest cemeteries in the United States. This cemetery was an active burial ground from the 1660s to the 1820s. Burial data can be accessed at…"/>
          <p:cNvSpPr txBox="1">
            <a:spLocks noGrp="1"/>
          </p:cNvSpPr>
          <p:nvPr>
            <p:ph type="body" sz="half" idx="1"/>
          </p:nvPr>
        </p:nvSpPr>
        <p:spPr>
          <a:xfrm>
            <a:off x="901700" y="406399"/>
            <a:ext cx="11201400" cy="3344507"/>
          </a:xfrm>
          <a:prstGeom prst="rect">
            <a:avLst/>
          </a:prstGeom>
        </p:spPr>
        <p:txBody>
          <a:bodyPr>
            <a:noAutofit/>
          </a:bodyPr>
          <a:lstStyle/>
          <a:p>
            <a:pPr marL="0" indent="0">
              <a:buSzTx/>
              <a:buNone/>
              <a:defRPr sz="1600"/>
            </a:pPr>
            <a:r>
              <a:rPr sz="2000" dirty="0">
                <a:solidFill>
                  <a:srgbClr val="000000"/>
                </a:solidFill>
              </a:rPr>
              <a:t>Trinity Church on Wall Street in New York City is one of the oldest cemeteries in the United States. This cemetery was an active burial ground from the 1660s to the 1820s. Burial data can be accessed at </a:t>
            </a:r>
          </a:p>
          <a:p>
            <a:pPr marL="0" indent="0">
              <a:buSzTx/>
              <a:buNone/>
              <a:defRPr sz="1600"/>
            </a:pPr>
            <a:r>
              <a:rPr sz="2000" u="sng" dirty="0">
                <a:hlinkClick r:id="rId2"/>
              </a:rPr>
              <a:t>http://registers.trinitywallstreet.org/files/history/churchyard/</a:t>
            </a:r>
          </a:p>
          <a:p>
            <a:pPr marL="0" indent="0">
              <a:buSzTx/>
              <a:buNone/>
              <a:defRPr sz="1600"/>
            </a:pPr>
            <a:r>
              <a:rPr sz="2000" dirty="0">
                <a:solidFill>
                  <a:srgbClr val="000000"/>
                </a:solidFill>
              </a:rPr>
              <a:t>The following data shows a sample of individuals buried in this cemetery that died before the year 1800.</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age" descr="Image"/>
          <p:cNvPicPr>
            <a:picLocks noChangeAspect="1"/>
          </p:cNvPicPr>
          <p:nvPr/>
        </p:nvPicPr>
        <p:blipFill>
          <a:blip r:embed="rId2">
            <a:extLst/>
          </a:blip>
          <a:stretch>
            <a:fillRect/>
          </a:stretch>
        </p:blipFill>
        <p:spPr>
          <a:xfrm>
            <a:off x="2182479" y="397145"/>
            <a:ext cx="8562934" cy="867220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he individuals are categorized according to gender and the age at which they died. The data is recorded according to the age cohort, and the percent surviving for that population of males or females is calculated as follows:…"/>
          <p:cNvSpPr txBox="1">
            <a:spLocks noGrp="1"/>
          </p:cNvSpPr>
          <p:nvPr>
            <p:ph type="body" idx="1"/>
          </p:nvPr>
        </p:nvSpPr>
        <p:spPr>
          <a:xfrm>
            <a:off x="901700" y="406400"/>
            <a:ext cx="11201400" cy="8228360"/>
          </a:xfrm>
          <a:prstGeom prst="rect">
            <a:avLst/>
          </a:prstGeom>
        </p:spPr>
        <p:txBody>
          <a:bodyPr>
            <a:normAutofit/>
          </a:bodyPr>
          <a:lstStyle/>
          <a:p>
            <a:pPr marL="0" indent="0">
              <a:buSzTx/>
              <a:buNone/>
              <a:defRPr sz="1600"/>
            </a:pPr>
            <a:r>
              <a:rPr sz="2000" dirty="0">
                <a:solidFill>
                  <a:srgbClr val="000000"/>
                </a:solidFill>
                <a:effectLst/>
              </a:rPr>
              <a:t>The individuals are categorized according to gender and the age at which they died. The data is recorded according to the age cohort, and the percent surviving for that population of males or females is calculated as follows: </a:t>
            </a:r>
          </a:p>
          <a:p>
            <a:pPr marL="327377" indent="-327377">
              <a:buSzPct val="100000"/>
              <a:buAutoNum type="arabicPeriod"/>
              <a:defRPr sz="1600"/>
            </a:pPr>
            <a:r>
              <a:rPr sz="2000" dirty="0">
                <a:solidFill>
                  <a:srgbClr val="000000"/>
                </a:solidFill>
                <a:effectLst/>
              </a:rPr>
              <a:t>Find the total number of males and the total number of females. </a:t>
            </a:r>
          </a:p>
          <a:p>
            <a:pPr marL="327377" indent="-327377">
              <a:buSzPct val="100000"/>
              <a:buAutoNum type="arabicPeriod"/>
              <a:defRPr sz="1600"/>
            </a:pPr>
            <a:r>
              <a:rPr sz="2000" dirty="0">
                <a:solidFill>
                  <a:srgbClr val="000000"/>
                </a:solidFill>
                <a:effectLst/>
              </a:rPr>
              <a:t>For the individuals that died at an age within the first cohort (0–0.99 year), subtract those </a:t>
            </a:r>
            <a:br>
              <a:rPr sz="2000" dirty="0">
                <a:solidFill>
                  <a:srgbClr val="000000"/>
                </a:solidFill>
                <a:effectLst/>
              </a:rPr>
            </a:br>
            <a:r>
              <a:rPr sz="2000" dirty="0">
                <a:solidFill>
                  <a:srgbClr val="000000"/>
                </a:solidFill>
                <a:effectLst/>
              </a:rPr>
              <a:t>individuals from the total population and use the remainder to determine what percent of the population remains. </a:t>
            </a:r>
            <a:br>
              <a:rPr sz="2000" dirty="0">
                <a:solidFill>
                  <a:srgbClr val="000000"/>
                </a:solidFill>
                <a:effectLst/>
              </a:rPr>
            </a:br>
            <a:r>
              <a:rPr sz="2000" dirty="0">
                <a:solidFill>
                  <a:srgbClr val="000000"/>
                </a:solidFill>
                <a:effectLst/>
              </a:rPr>
              <a:t>88 total males − 24 males that died before age 1 64 members of the population remain 64/88 × 100 = 72% remaining </a:t>
            </a:r>
          </a:p>
          <a:p>
            <a:pPr marL="327377" indent="-327377">
              <a:buSzPct val="100000"/>
              <a:buAutoNum type="arabicPeriod"/>
              <a:defRPr sz="1600"/>
            </a:pPr>
            <a:r>
              <a:rPr sz="2000" dirty="0">
                <a:solidFill>
                  <a:srgbClr val="000000"/>
                </a:solidFill>
                <a:effectLst/>
              </a:rPr>
              <a:t>Twelve males between the ages of 1 and 4.99 years died in the next cohort. Subtract these individuals from the remaining population to determine the percent of the total population that remains. </a:t>
            </a:r>
            <a:br>
              <a:rPr sz="2000" dirty="0">
                <a:solidFill>
                  <a:srgbClr val="000000"/>
                </a:solidFill>
                <a:effectLst/>
              </a:rPr>
            </a:br>
            <a:r>
              <a:rPr sz="2000" dirty="0">
                <a:solidFill>
                  <a:srgbClr val="000000"/>
                </a:solidFill>
                <a:effectLst/>
              </a:rPr>
              <a:t>64 males remaining − 12 males who died between the ages of 1 and 4.99 years = 52 remaining 52/88 × 100 = 59% of the population remaining </a:t>
            </a:r>
          </a:p>
          <a:p>
            <a:pPr marL="327377" indent="-327377">
              <a:buSzPct val="100000"/>
              <a:buAutoNum type="arabicPeriod"/>
              <a:defRPr sz="1600"/>
            </a:pPr>
            <a:r>
              <a:rPr sz="2000" dirty="0">
                <a:solidFill>
                  <a:srgbClr val="000000"/>
                </a:solidFill>
                <a:effectLst/>
              </a:rPr>
              <a:t>Continue to subtract away individuals from each cohort to determine the percent of the population that remains until the entire population has been subtracted away. Zero should be the last number in the percent remaining column. </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wo lines are plotted on the graph, one for males and one for females. Plot the age (use the first number in the “Age at Death” column; for example, for the cohort 1–4.99 years, use “1”) on the x-axis and the percent surviving on the y-axis."/>
          <p:cNvSpPr txBox="1">
            <a:spLocks noGrp="1"/>
          </p:cNvSpPr>
          <p:nvPr>
            <p:ph type="body" sz="quarter" idx="1"/>
          </p:nvPr>
        </p:nvSpPr>
        <p:spPr>
          <a:xfrm>
            <a:off x="901700" y="406400"/>
            <a:ext cx="11201400" cy="1366416"/>
          </a:xfrm>
          <a:prstGeom prst="rect">
            <a:avLst/>
          </a:prstGeom>
        </p:spPr>
        <p:txBody>
          <a:bodyPr anchor="t">
            <a:noAutofit/>
          </a:bodyPr>
          <a:lstStyle>
            <a:lvl1pPr marL="0" indent="0" defTabSz="457200">
              <a:lnSpc>
                <a:spcPts val="3400"/>
              </a:lnSpc>
              <a:spcBef>
                <a:spcPts val="1200"/>
              </a:spcBef>
              <a:buSzTx/>
              <a:buNone/>
              <a:defRPr sz="1466">
                <a:solidFill>
                  <a:srgbClr val="000000"/>
                </a:solidFill>
                <a:latin typeface="Times"/>
                <a:ea typeface="Times"/>
                <a:cs typeface="Times"/>
                <a:sym typeface="Times"/>
              </a:defRPr>
            </a:lvl1pPr>
          </a:lstStyle>
          <a:p>
            <a:pPr>
              <a:defRPr>
                <a:effectLst/>
              </a:defRPr>
            </a:pPr>
            <a:r>
              <a:rPr sz="2000" dirty="0">
                <a:latin typeface="+mj-lt"/>
              </a:rPr>
              <a:t>Two lines are plotted on the graph, one for males and one for females. Plot the age (use the first number in the “Age at Death” column; for example, for the cohort 1–4.99 years, use “1”) on the x-axis and the percent surviving on the y-axis. </a:t>
            </a:r>
          </a:p>
        </p:txBody>
      </p:sp>
      <p:pic>
        <p:nvPicPr>
          <p:cNvPr id="146" name="Image" descr="Image"/>
          <p:cNvPicPr>
            <a:picLocks noChangeAspect="1"/>
          </p:cNvPicPr>
          <p:nvPr/>
        </p:nvPicPr>
        <p:blipFill>
          <a:blip r:embed="rId2">
            <a:extLst/>
          </a:blip>
          <a:stretch>
            <a:fillRect/>
          </a:stretch>
        </p:blipFill>
        <p:spPr>
          <a:xfrm>
            <a:off x="2194723" y="2087168"/>
            <a:ext cx="8615354" cy="6833888"/>
          </a:xfrm>
          <a:prstGeom prst="rect">
            <a:avLst/>
          </a:prstGeom>
          <a:ln w="12700">
            <a:miter lim="400000"/>
          </a:ln>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5">
  <a:themeElements>
    <a:clrScheme name="New_Template5">
      <a:dk1>
        <a:srgbClr val="5E524C"/>
      </a:dk1>
      <a:lt1>
        <a:srgbClr val="12455E"/>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Avenir Next"/>
        <a:ea typeface="Avenir Next"/>
        <a:cs typeface="Avenir Next"/>
      </a:majorFont>
      <a:minorFont>
        <a:latin typeface="Avenir Next"/>
        <a:ea typeface="Avenir Next"/>
        <a:cs typeface="Avenir Next"/>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760000" rotWithShape="0">
            <a:srgbClr val="FFFFFF">
              <a:alpha val="3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E3B39"/>
            </a:solidFill>
            <a:effectLst>
              <a:outerShdw blurRad="25400" dist="12700" dir="4920000" rotWithShape="0">
                <a:srgbClr val="FFFFFF">
                  <a:alpha val="50000"/>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75451">
              <a:alpha val="90000"/>
            </a:srgbClr>
          </a:solidFill>
          <a:prstDash val="solid"/>
          <a:miter lim="400000"/>
        </a:ln>
        <a:effectLst>
          <a:outerShdw blurRad="25400" dist="25400" dir="5520000" rotWithShape="0">
            <a:srgbClr val="FFFFFF">
              <a:alpha val="72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5">
  <a:themeElements>
    <a:clrScheme name="New_Template5">
      <a:dk1>
        <a:srgbClr val="000000"/>
      </a:dk1>
      <a:lt1>
        <a:srgbClr val="FFFFFF"/>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Avenir Next"/>
        <a:ea typeface="Avenir Next"/>
        <a:cs typeface="Avenir Next"/>
      </a:majorFont>
      <a:minorFont>
        <a:latin typeface="Avenir Next"/>
        <a:ea typeface="Avenir Next"/>
        <a:cs typeface="Avenir Next"/>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760000" rotWithShape="0">
            <a:srgbClr val="FFFFFF">
              <a:alpha val="3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E3B39"/>
            </a:solidFill>
            <a:effectLst>
              <a:outerShdw blurRad="25400" dist="12700" dir="4920000" rotWithShape="0">
                <a:srgbClr val="FFFFFF">
                  <a:alpha val="50000"/>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75451">
              <a:alpha val="90000"/>
            </a:srgbClr>
          </a:solidFill>
          <a:prstDash val="solid"/>
          <a:miter lim="400000"/>
        </a:ln>
        <a:effectLst>
          <a:outerShdw blurRad="25400" dist="25400" dir="5520000" rotWithShape="0">
            <a:srgbClr val="FFFFFF">
              <a:alpha val="72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517</TotalTime>
  <Words>821</Words>
  <Application>Microsoft Office PowerPoint</Application>
  <PresentationFormat>Custom</PresentationFormat>
  <Paragraphs>69</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Avenir Next</vt:lpstr>
      <vt:lpstr>Avenir Next Demi Bold</vt:lpstr>
      <vt:lpstr>Avenir Next Medium</vt:lpstr>
      <vt:lpstr>Helvetica Neue</vt:lpstr>
      <vt:lpstr>Lucida Handwriting</vt:lpstr>
      <vt:lpstr>Symbol</vt:lpstr>
      <vt:lpstr>Times</vt:lpstr>
      <vt:lpstr>New_Template5</vt:lpstr>
      <vt:lpstr>PowerPoint Presentation</vt:lpstr>
      <vt:lpstr>PowerPoint Presentation</vt:lpstr>
      <vt:lpstr>Human Survivorship Curves</vt:lpstr>
      <vt:lpstr>Background</vt:lpstr>
      <vt:lpstr>PowerPoint Presentation</vt:lpstr>
      <vt:lpstr>PowerPoint Presentation</vt:lpstr>
      <vt:lpstr>PowerPoint Presentation</vt:lpstr>
      <vt:lpstr>PowerPoint Presentation</vt:lpstr>
      <vt:lpstr>PowerPoint Presentation</vt:lpstr>
      <vt:lpstr>Procedure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Distribution and Survivorship</dc:title>
  <cp:lastModifiedBy>Robert Quarles</cp:lastModifiedBy>
  <cp:revision>13</cp:revision>
  <dcterms:modified xsi:type="dcterms:W3CDTF">2019-11-12T19:33:43Z</dcterms:modified>
</cp:coreProperties>
</file>